
<file path=[Content_Types].xml><?xml version="1.0" encoding="utf-8"?>
<Types xmlns="http://schemas.openxmlformats.org/package/2006/content-types">
  <Default Extension="emf" ContentType="image/x-emf"/>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8" r:id="rId1"/>
  </p:sldMasterIdLst>
  <p:notesMasterIdLst>
    <p:notesMasterId r:id="rId72"/>
  </p:notesMasterIdLst>
  <p:sldIdLst>
    <p:sldId id="256" r:id="rId2"/>
    <p:sldId id="401" r:id="rId3"/>
    <p:sldId id="402" r:id="rId4"/>
    <p:sldId id="319" r:id="rId5"/>
    <p:sldId id="336" r:id="rId6"/>
    <p:sldId id="343" r:id="rId7"/>
    <p:sldId id="383" r:id="rId8"/>
    <p:sldId id="384" r:id="rId9"/>
    <p:sldId id="385" r:id="rId10"/>
    <p:sldId id="386" r:id="rId11"/>
    <p:sldId id="335" r:id="rId12"/>
    <p:sldId id="372" r:id="rId13"/>
    <p:sldId id="373" r:id="rId14"/>
    <p:sldId id="374" r:id="rId15"/>
    <p:sldId id="375" r:id="rId16"/>
    <p:sldId id="376" r:id="rId17"/>
    <p:sldId id="377" r:id="rId18"/>
    <p:sldId id="378" r:id="rId19"/>
    <p:sldId id="379" r:id="rId20"/>
    <p:sldId id="387" r:id="rId21"/>
    <p:sldId id="388" r:id="rId22"/>
    <p:sldId id="337" r:id="rId23"/>
    <p:sldId id="338" r:id="rId24"/>
    <p:sldId id="339" r:id="rId25"/>
    <p:sldId id="340" r:id="rId26"/>
    <p:sldId id="341" r:id="rId27"/>
    <p:sldId id="342" r:id="rId28"/>
    <p:sldId id="371" r:id="rId29"/>
    <p:sldId id="369" r:id="rId30"/>
    <p:sldId id="370" r:id="rId31"/>
    <p:sldId id="381" r:id="rId32"/>
    <p:sldId id="382" r:id="rId33"/>
    <p:sldId id="344" r:id="rId34"/>
    <p:sldId id="347" r:id="rId35"/>
    <p:sldId id="345" r:id="rId36"/>
    <p:sldId id="346" r:id="rId37"/>
    <p:sldId id="348" r:id="rId38"/>
    <p:sldId id="349" r:id="rId39"/>
    <p:sldId id="350" r:id="rId40"/>
    <p:sldId id="352" r:id="rId41"/>
    <p:sldId id="353" r:id="rId42"/>
    <p:sldId id="354" r:id="rId43"/>
    <p:sldId id="355" r:id="rId44"/>
    <p:sldId id="357" r:id="rId45"/>
    <p:sldId id="358" r:id="rId46"/>
    <p:sldId id="359" r:id="rId47"/>
    <p:sldId id="361" r:id="rId48"/>
    <p:sldId id="360" r:id="rId49"/>
    <p:sldId id="362" r:id="rId50"/>
    <p:sldId id="363" r:id="rId51"/>
    <p:sldId id="364" r:id="rId52"/>
    <p:sldId id="366" r:id="rId53"/>
    <p:sldId id="365" r:id="rId54"/>
    <p:sldId id="367" r:id="rId55"/>
    <p:sldId id="368" r:id="rId56"/>
    <p:sldId id="380" r:id="rId57"/>
    <p:sldId id="390" r:id="rId58"/>
    <p:sldId id="391" r:id="rId59"/>
    <p:sldId id="392" r:id="rId60"/>
    <p:sldId id="393" r:id="rId61"/>
    <p:sldId id="394" r:id="rId62"/>
    <p:sldId id="395" r:id="rId63"/>
    <p:sldId id="396" r:id="rId64"/>
    <p:sldId id="397" r:id="rId65"/>
    <p:sldId id="398" r:id="rId66"/>
    <p:sldId id="399" r:id="rId67"/>
    <p:sldId id="389" r:id="rId68"/>
    <p:sldId id="403" r:id="rId69"/>
    <p:sldId id="400" r:id="rId70"/>
    <p:sldId id="318" r:id="rId71"/>
  </p:sldIdLst>
  <p:sldSz cx="9144000" cy="5149850"/>
  <p:notesSz cx="6858000" cy="9144000"/>
  <p:embeddedFontLst>
    <p:embeddedFont>
      <p:font typeface="Euler Med" pitchFamily="2" charset="0"/>
      <p:regular r:id="rId73"/>
    </p:embeddedFont>
    <p:embeddedFont>
      <p:font typeface="Garamond" panose="02020404030301010803" pitchFamily="18" charset="0"/>
      <p:regular r:id="rId74"/>
      <p:bold r:id="rId75"/>
      <p:italic r:id="rId76"/>
      <p:boldItalic r:id="rId77"/>
    </p:embeddedFont>
    <p:embeddedFont>
      <p:font typeface="Ink Free" panose="03080402000500000000" pitchFamily="66" charset="0"/>
      <p:regular r:id="rId78"/>
    </p:embeddedFont>
    <p:embeddedFont>
      <p:font typeface="Wingdings 2" pitchFamily="2" charset="2"/>
      <p:regular r:id="rId79"/>
    </p:embeddedFont>
  </p:embeddedFontLst>
  <p:custDataLst>
    <p:tags r:id="rId80"/>
  </p:custDataLst>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3"/>
    <a:srgbClr val="E7E8EA"/>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47" autoAdjust="0"/>
    <p:restoredTop sz="77132" autoAdjust="0"/>
  </p:normalViewPr>
  <p:slideViewPr>
    <p:cSldViewPr showGuides="1">
      <p:cViewPr varScale="1">
        <p:scale>
          <a:sx n="88" d="100"/>
          <a:sy n="88" d="100"/>
        </p:scale>
        <p:origin x="1272" y="184"/>
      </p:cViewPr>
      <p:guideLst/>
    </p:cSldViewPr>
  </p:slideViewPr>
  <p:outlineViewPr>
    <p:cViewPr>
      <p:scale>
        <a:sx n="33" d="100"/>
        <a:sy n="33" d="100"/>
      </p:scale>
      <p:origin x="0" y="-9336"/>
    </p:cViewPr>
  </p:outlineViewPr>
  <p:notesTextViewPr>
    <p:cViewPr>
      <p:scale>
        <a:sx n="135" d="100"/>
        <a:sy n="135" d="100"/>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i="1"/>
              <a:t>Elke kämmt Clara </a:t>
            </a:r>
            <a:r>
              <a:rPr lang="en-DE" i="0"/>
              <a:t>wäre hier wahr, weil das geordnete Paar &lt;Elke, Clara&gt; Teil der Extension von </a:t>
            </a:r>
            <a:r>
              <a:rPr lang="en-DE" i="1"/>
              <a:t>kämmen </a:t>
            </a:r>
            <a:r>
              <a:rPr lang="en-DE" i="0"/>
              <a:t>in dieser Situation ist. </a:t>
            </a:r>
            <a:r>
              <a:rPr lang="en-DE" i="1"/>
              <a:t>Kevin kämmt Olaf </a:t>
            </a:r>
            <a:r>
              <a:rPr lang="en-DE" i="0"/>
              <a:t>wäre dagegen falsch, weil &lt;Kevin, Olaf&gt; nicht Teil der Extension von </a:t>
            </a:r>
            <a:r>
              <a:rPr lang="en-DE" i="1"/>
              <a:t>kämmen </a:t>
            </a:r>
            <a:r>
              <a:rPr lang="en-DE" i="0"/>
              <a:t>ist.</a:t>
            </a:r>
            <a:endParaRPr lang="en-DE" i="1"/>
          </a:p>
        </p:txBody>
      </p:sp>
      <p:sp>
        <p:nvSpPr>
          <p:cNvPr id="4" name="Slide Number Placeholder 3"/>
          <p:cNvSpPr>
            <a:spLocks noGrp="1"/>
          </p:cNvSpPr>
          <p:nvPr>
            <p:ph type="sldNum" sz="quarter" idx="5"/>
          </p:nvPr>
        </p:nvSpPr>
        <p:spPr/>
        <p:txBody>
          <a:bodyPr/>
          <a:lstStyle/>
          <a:p>
            <a:fld id="{E4EA47C3-D6D1-45C7-B7EF-A1183D105D1C}" type="slidenum">
              <a:rPr lang="de-DE" smtClean="0"/>
              <a:pPr/>
              <a:t>32</a:t>
            </a:fld>
            <a:endParaRPr lang="de-DE" dirty="0"/>
          </a:p>
        </p:txBody>
      </p:sp>
    </p:spTree>
    <p:extLst>
      <p:ext uri="{BB962C8B-B14F-4D97-AF65-F5344CB8AC3E}">
        <p14:creationId xmlns:p14="http://schemas.microsoft.com/office/powerpoint/2010/main" val="321886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Ersteres ist jedoch nicht unbedingt ein valider Kritikpunkt, weil Modelle immer zwangsläufig vereinfachen.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36</a:t>
            </a:fld>
            <a:endParaRPr lang="de-DE" dirty="0"/>
          </a:p>
        </p:txBody>
      </p:sp>
    </p:spTree>
    <p:extLst>
      <p:ext uri="{BB962C8B-B14F-4D97-AF65-F5344CB8AC3E}">
        <p14:creationId xmlns:p14="http://schemas.microsoft.com/office/powerpoint/2010/main" val="76890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semant. Gegebenheiten: Wenn Sätze und die Wörter, aus denen sie bestehen, nicht ihre gegebene Bedeutung haben, ist es sinnlosen, zu ihnen logische oder semantische Fragen zu stellen (Löbner 2015: 199)</a:t>
            </a:r>
          </a:p>
        </p:txBody>
      </p:sp>
      <p:sp>
        <p:nvSpPr>
          <p:cNvPr id="4" name="Slide Number Placeholder 3"/>
          <p:cNvSpPr>
            <a:spLocks noGrp="1"/>
          </p:cNvSpPr>
          <p:nvPr>
            <p:ph type="sldNum" sz="quarter" idx="5"/>
          </p:nvPr>
        </p:nvSpPr>
        <p:spPr/>
        <p:txBody>
          <a:bodyPr/>
          <a:lstStyle/>
          <a:p>
            <a:fld id="{E4EA47C3-D6D1-45C7-B7EF-A1183D105D1C}" type="slidenum">
              <a:rPr lang="de-DE" smtClean="0"/>
              <a:pPr/>
              <a:t>41</a:t>
            </a:fld>
            <a:endParaRPr lang="de-DE" dirty="0"/>
          </a:p>
        </p:txBody>
      </p:sp>
    </p:spTree>
    <p:extLst>
      <p:ext uri="{BB962C8B-B14F-4D97-AF65-F5344CB8AC3E}">
        <p14:creationId xmlns:p14="http://schemas.microsoft.com/office/powerpoint/2010/main" val="401493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im ersten Beispiel ist die reziproke Lesart die naheliegende, also dass Klaus Angelika heiraten will (und umgekehrt). Im zweiten Satz ist die Lesart naheliegender, dass beide unabhängig voneinander heiraten wollen.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55</a:t>
            </a:fld>
            <a:endParaRPr lang="de-DE" dirty="0"/>
          </a:p>
        </p:txBody>
      </p:sp>
    </p:spTree>
    <p:extLst>
      <p:ext uri="{BB962C8B-B14F-4D97-AF65-F5344CB8AC3E}">
        <p14:creationId xmlns:p14="http://schemas.microsoft.com/office/powerpoint/2010/main" val="199762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was immer man als eine „ Erwachsene“ bezeichnen kann, auch als eine „Frau“</a:t>
            </a:r>
          </a:p>
          <a:p>
            <a:r>
              <a:rPr lang="en-GB" sz="1200" kern="1200">
                <a:solidFill>
                  <a:schemeClr val="tx1"/>
                </a:solidFill>
                <a:effectLst/>
                <a:latin typeface="Arial" panose="020B0604020202020204" pitchFamily="34" charset="0"/>
                <a:ea typeface="+mn-ea"/>
                <a:cs typeface="+mn-cs"/>
              </a:rPr>
              <a:t>bezeichnet werden kann und umgekehrt</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59</a:t>
            </a:fld>
            <a:endParaRPr lang="de-DE" dirty="0"/>
          </a:p>
        </p:txBody>
      </p:sp>
    </p:spTree>
    <p:extLst>
      <p:ext uri="{BB962C8B-B14F-4D97-AF65-F5344CB8AC3E}">
        <p14:creationId xmlns:p14="http://schemas.microsoft.com/office/powerpoint/2010/main" val="116368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Logische Komplementarit.t ist immer auf einen bestimmten Bereich bezogen, eine</a:t>
            </a:r>
          </a:p>
          <a:p>
            <a:r>
              <a:rPr lang="en-GB" sz="1200" kern="1200">
                <a:solidFill>
                  <a:schemeClr val="tx1"/>
                </a:solidFill>
                <a:effectLst/>
                <a:latin typeface="Arial" panose="020B0604020202020204" pitchFamily="34" charset="0"/>
                <a:ea typeface="+mn-ea"/>
                <a:cs typeface="+mn-cs"/>
              </a:rPr>
              <a:t>sogenannten Domäne. Absolute Komplementarit.t kommt in natürlichen Sprachen</a:t>
            </a:r>
          </a:p>
          <a:p>
            <a:r>
              <a:rPr lang="en-GB" sz="1200" kern="1200">
                <a:solidFill>
                  <a:schemeClr val="tx1"/>
                </a:solidFill>
                <a:effectLst/>
                <a:latin typeface="Arial" panose="020B0604020202020204" pitchFamily="34" charset="0"/>
                <a:ea typeface="+mn-ea"/>
                <a:cs typeface="+mn-cs"/>
              </a:rPr>
              <a:t>nicht vor. Man nehme irgendein sortales Nomen, zum Beispiel Banane, und versuche</a:t>
            </a:r>
          </a:p>
          <a:p>
            <a:r>
              <a:rPr lang="en-GB" sz="1200" kern="1200">
                <a:solidFill>
                  <a:schemeClr val="tx1"/>
                </a:solidFill>
                <a:effectLst/>
                <a:latin typeface="Arial" panose="020B0604020202020204" pitchFamily="34" charset="0"/>
                <a:ea typeface="+mn-ea"/>
                <a:cs typeface="+mn-cs"/>
              </a:rPr>
              <a:t>sich vorzustellen, was ein absoluter Komplement.rbegriff dazu w.re, sagen wir</a:t>
            </a:r>
          </a:p>
          <a:p>
            <a:r>
              <a:rPr lang="en-GB" sz="1200" kern="1200">
                <a:solidFill>
                  <a:schemeClr val="tx1"/>
                </a:solidFill>
                <a:effectLst/>
                <a:latin typeface="Arial" panose="020B0604020202020204" pitchFamily="34" charset="0"/>
                <a:ea typeface="+mn-ea"/>
                <a:cs typeface="+mn-cs"/>
              </a:rPr>
              <a:t>Nichtbanane. Die Denotation von Nichtbanane müsste alles einschlie.en, was keine</a:t>
            </a:r>
          </a:p>
          <a:p>
            <a:r>
              <a:rPr lang="en-GB" sz="1200" kern="1200">
                <a:solidFill>
                  <a:schemeClr val="tx1"/>
                </a:solidFill>
                <a:effectLst/>
                <a:latin typeface="Arial" panose="020B0604020202020204" pitchFamily="34" charset="0"/>
                <a:ea typeface="+mn-ea"/>
                <a:cs typeface="+mn-cs"/>
              </a:rPr>
              <a:t>Banane ist (Löbner 2015: 213)</a:t>
            </a:r>
          </a:p>
        </p:txBody>
      </p:sp>
      <p:sp>
        <p:nvSpPr>
          <p:cNvPr id="4" name="Slide Number Placeholder 3"/>
          <p:cNvSpPr>
            <a:spLocks noGrp="1"/>
          </p:cNvSpPr>
          <p:nvPr>
            <p:ph type="sldNum" sz="quarter" idx="5"/>
          </p:nvPr>
        </p:nvSpPr>
        <p:spPr/>
        <p:txBody>
          <a:bodyPr/>
          <a:lstStyle/>
          <a:p>
            <a:fld id="{E4EA47C3-D6D1-45C7-B7EF-A1183D105D1C}" type="slidenum">
              <a:rPr lang="de-DE" smtClean="0"/>
              <a:pPr/>
              <a:t>65</a:t>
            </a:fld>
            <a:endParaRPr lang="de-DE" dirty="0"/>
          </a:p>
        </p:txBody>
      </p:sp>
    </p:spTree>
    <p:extLst>
      <p:ext uri="{BB962C8B-B14F-4D97-AF65-F5344CB8AC3E}">
        <p14:creationId xmlns:p14="http://schemas.microsoft.com/office/powerpoint/2010/main" val="57280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67</a:t>
            </a:fld>
            <a:endParaRPr lang="de-DE" dirty="0"/>
          </a:p>
        </p:txBody>
      </p:sp>
    </p:spTree>
    <p:extLst>
      <p:ext uri="{BB962C8B-B14F-4D97-AF65-F5344CB8AC3E}">
        <p14:creationId xmlns:p14="http://schemas.microsoft.com/office/powerpoint/2010/main" val="37905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zwei konträre Sätze können nicht beide wahr sein, aber die Definition lässt zu, dass beide falsch sind. </a:t>
            </a:r>
            <a:r>
              <a:rPr lang="en-DE" i="1"/>
              <a:t>es ist heiß. / es ist kalt. </a:t>
            </a:r>
            <a:r>
              <a:rPr lang="en-DE" i="0"/>
              <a:t>Das ist bei Kontradiktion nicht der Fall.</a:t>
            </a:r>
          </a:p>
          <a:p>
            <a:pPr lvl="1"/>
            <a:r>
              <a:rPr lang="en-DE">
                <a:solidFill>
                  <a:srgbClr val="0070C0"/>
                </a:solidFill>
              </a:rPr>
              <a:t>Inkompatibilität</a:t>
            </a:r>
            <a:r>
              <a:rPr lang="en-DE"/>
              <a:t>: für A und B können nicht beide Argumente wahr sein, z.B. bei Geschwistertermen</a:t>
            </a:r>
          </a:p>
          <a:p>
            <a:pPr lvl="1"/>
            <a:r>
              <a:rPr lang="en-DE">
                <a:solidFill>
                  <a:srgbClr val="0070C0"/>
                </a:solidFill>
              </a:rPr>
              <a:t>Komplementarität</a:t>
            </a:r>
            <a:r>
              <a:rPr lang="en-DE"/>
              <a:t>: Denotationen von A und B überschneiden sich nicht und decken die Menge aller Möglichkeiten vollständig ab – z.B. ebenfalls bei Geschwistertermen</a:t>
            </a:r>
          </a:p>
          <a:p>
            <a:endParaRPr lang="en-DE" i="1"/>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68</a:t>
            </a:fld>
            <a:endParaRPr lang="de-DE" dirty="0"/>
          </a:p>
        </p:txBody>
      </p:sp>
    </p:spTree>
    <p:extLst>
      <p:ext uri="{BB962C8B-B14F-4D97-AF65-F5344CB8AC3E}">
        <p14:creationId xmlns:p14="http://schemas.microsoft.com/office/powerpoint/2010/main" val="275905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6</a:t>
            </a:fld>
            <a:endParaRPr lang="de-DE" dirty="0"/>
          </a:p>
        </p:txBody>
      </p:sp>
    </p:spTree>
    <p:extLst>
      <p:ext uri="{BB962C8B-B14F-4D97-AF65-F5344CB8AC3E}">
        <p14:creationId xmlns:p14="http://schemas.microsoft.com/office/powerpoint/2010/main" val="408059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DasS ubstitutionsprinzipf olgt aus dem Kompositionalitätsprinzip, man</a:t>
            </a:r>
          </a:p>
          <a:p>
            <a:r>
              <a:rPr lang="en-GB" sz="1200" kern="1200">
                <a:solidFill>
                  <a:schemeClr val="tx1"/>
                </a:solidFill>
                <a:effectLst/>
                <a:latin typeface="Arial" panose="020B0604020202020204" pitchFamily="34" charset="0"/>
                <a:ea typeface="+mn-ea"/>
                <a:cs typeface="+mn-cs"/>
              </a:rPr>
              <a:t>kann es wie folgt formulieren: »In einem Satz lassen sich Ausdrücke salva</a:t>
            </a:r>
          </a:p>
          <a:p>
            <a:r>
              <a:rPr lang="en-GB" sz="1200" kern="1200">
                <a:solidFill>
                  <a:schemeClr val="tx1"/>
                </a:solidFill>
                <a:effectLst/>
                <a:latin typeface="Arial" panose="020B0604020202020204" pitchFamily="34" charset="0"/>
                <a:ea typeface="+mn-ea"/>
                <a:cs typeface="+mn-cs"/>
              </a:rPr>
              <a:t>veritate durch bedeutungsgleiche Ausdrücke ersetzen« (d. h. eine Substitution</a:t>
            </a:r>
          </a:p>
          <a:p>
            <a:r>
              <a:rPr lang="en-GB" sz="1200" kern="1200">
                <a:solidFill>
                  <a:schemeClr val="tx1"/>
                </a:solidFill>
                <a:effectLst/>
                <a:latin typeface="Arial" panose="020B0604020202020204" pitchFamily="34" charset="0"/>
                <a:ea typeface="+mn-ea"/>
                <a:cs typeface="+mn-cs"/>
              </a:rPr>
              <a:t>ist möglich, ohne dass sich etwas an der Wahrheit oder Falschheit</a:t>
            </a:r>
          </a:p>
          <a:p>
            <a:r>
              <a:rPr lang="en-GB" sz="1200" kern="1200">
                <a:solidFill>
                  <a:schemeClr val="tx1"/>
                </a:solidFill>
                <a:effectLst/>
                <a:latin typeface="Arial" panose="020B0604020202020204" pitchFamily="34" charset="0"/>
                <a:ea typeface="+mn-ea"/>
                <a:cs typeface="+mn-cs"/>
              </a:rPr>
              <a:t>des Satzes ändert). Für Frege scheint dieses Prinzip allgemeine Gültigkeit</a:t>
            </a:r>
          </a:p>
          <a:p>
            <a:r>
              <a:rPr lang="en-GB" sz="1200" kern="1200">
                <a:solidFill>
                  <a:schemeClr val="tx1"/>
                </a:solidFill>
                <a:effectLst/>
                <a:latin typeface="Arial" panose="020B0604020202020204" pitchFamily="34" charset="0"/>
                <a:ea typeface="+mn-ea"/>
                <a:cs typeface="+mn-cs"/>
              </a:rPr>
              <a:t>gehabt zu haben. Oft wurde es aber später in der eingeschränkten Version</a:t>
            </a:r>
          </a:p>
          <a:p>
            <a:r>
              <a:rPr lang="en-GB" sz="1200" kern="1200">
                <a:solidFill>
                  <a:schemeClr val="tx1"/>
                </a:solidFill>
                <a:effectLst/>
                <a:latin typeface="Arial" panose="020B0604020202020204" pitchFamily="34" charset="0"/>
                <a:ea typeface="+mn-ea"/>
                <a:cs typeface="+mn-cs"/>
              </a:rPr>
              <a:t>als &gt;extensionales Substitutionsprinzip&lt; vertreten, das nicht für intensionale</a:t>
            </a:r>
          </a:p>
          <a:p>
            <a:r>
              <a:rPr lang="en-GB" sz="1200" kern="1200">
                <a:solidFill>
                  <a:schemeClr val="tx1"/>
                </a:solidFill>
                <a:effectLst/>
                <a:latin typeface="Arial" panose="020B0604020202020204" pitchFamily="34" charset="0"/>
                <a:ea typeface="+mn-ea"/>
                <a:cs typeface="+mn-cs"/>
              </a:rPr>
              <a:t>Kontexte, insbesondere Einstellungsberichte gilt.</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11</a:t>
            </a:fld>
            <a:endParaRPr lang="de-DE" dirty="0"/>
          </a:p>
        </p:txBody>
      </p:sp>
    </p:spTree>
    <p:extLst>
      <p:ext uri="{BB962C8B-B14F-4D97-AF65-F5344CB8AC3E}">
        <p14:creationId xmlns:p14="http://schemas.microsoft.com/office/powerpoint/2010/main" val="158745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Die Schnittmenge enthält alle Elemente, die sowohl Element von A als auch von B sind. Die Vereinigungsmenge enthält alle Elemente, die entweder Element von A oder von B sind.</a:t>
            </a:r>
          </a:p>
        </p:txBody>
      </p:sp>
      <p:sp>
        <p:nvSpPr>
          <p:cNvPr id="4" name="Slide Number Placeholder 3"/>
          <p:cNvSpPr>
            <a:spLocks noGrp="1"/>
          </p:cNvSpPr>
          <p:nvPr>
            <p:ph type="sldNum" sz="quarter" idx="5"/>
          </p:nvPr>
        </p:nvSpPr>
        <p:spPr/>
        <p:txBody>
          <a:bodyPr/>
          <a:lstStyle/>
          <a:p>
            <a:fld id="{E4EA47C3-D6D1-45C7-B7EF-A1183D105D1C}" type="slidenum">
              <a:rPr lang="de-DE" smtClean="0"/>
              <a:pPr/>
              <a:t>18</a:t>
            </a:fld>
            <a:endParaRPr lang="de-DE" dirty="0"/>
          </a:p>
        </p:txBody>
      </p:sp>
    </p:spTree>
    <p:extLst>
      <p:ext uri="{BB962C8B-B14F-4D97-AF65-F5344CB8AC3E}">
        <p14:creationId xmlns:p14="http://schemas.microsoft.com/office/powerpoint/2010/main" val="15453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Jetzt haben wir uns von Wörtern zu Phrasen vorgetastet und nähern uns damit schon Sätzen an, wo der vorhin diskutierte Begriff der Wahrheit immer zentraler wird. Bevor wir uns der Semantik von Sätzen zuwenden, wollen wir deshalb noch einmal zu der Frage zurückkehren, was aus Sicht der Logischen Semantik eigentlich Wahrheit ist.</a:t>
            </a:r>
          </a:p>
          <a:p>
            <a:endParaRPr lang="en-DE"/>
          </a:p>
          <a:p>
            <a:r>
              <a:rPr lang="en-DE"/>
              <a:t>EXTENSION eines Ausdrucks wird in sog. semantischen Klammern [[ ]] angegeben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19</a:t>
            </a:fld>
            <a:endParaRPr lang="de-DE" dirty="0"/>
          </a:p>
        </p:txBody>
      </p:sp>
    </p:spTree>
    <p:extLst>
      <p:ext uri="{BB962C8B-B14F-4D97-AF65-F5344CB8AC3E}">
        <p14:creationId xmlns:p14="http://schemas.microsoft.com/office/powerpoint/2010/main" val="79215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Extension des Relativsatzes ,die blond ist‘ ist dieselbe wie die des Adjektivs ,blond‘ – nämlich die Menge der blonden Personen</a:t>
            </a:r>
          </a:p>
          <a:p>
            <a:endParaRPr lang="en-GB" sz="1200" kern="1200">
              <a:solidFill>
                <a:schemeClr val="tx1"/>
              </a:solidFill>
              <a:effectLst/>
              <a:latin typeface="Arial" panose="020B0604020202020204" pitchFamily="34" charset="0"/>
              <a:ea typeface="+mn-ea"/>
              <a:cs typeface="+mn-cs"/>
            </a:endParaRPr>
          </a:p>
          <a:p>
            <a:r>
              <a:rPr lang="en-GB" sz="1200" kern="1200">
                <a:solidFill>
                  <a:schemeClr val="tx1"/>
                </a:solidFill>
                <a:effectLst/>
                <a:latin typeface="Arial" panose="020B0604020202020204" pitchFamily="34" charset="0"/>
                <a:ea typeface="+mn-ea"/>
                <a:cs typeface="+mn-cs"/>
              </a:rPr>
              <a:t>Nicht jeder Relativsatz entspricht einem Adjektiv; aber jedem Relativsatz entspricht eine Menge, die mit der Extension des Substantivs geschnitten wird, um die Extension des um den Relativsatz erweiterten Substantivs zu</a:t>
            </a:r>
          </a:p>
          <a:p>
            <a:r>
              <a:rPr lang="en-GB" sz="1200" kern="1200">
                <a:solidFill>
                  <a:schemeClr val="tx1"/>
                </a:solidFill>
                <a:effectLst/>
                <a:latin typeface="Arial" panose="020B0604020202020204" pitchFamily="34" charset="0"/>
                <a:ea typeface="+mn-ea"/>
                <a:cs typeface="+mn-cs"/>
              </a:rPr>
              <a:t>erhalten. Zum Beispiel: Sängerin, deren Vater in Mailand wohnt </a:t>
            </a:r>
            <a:r>
              <a:rPr lang="en-DE"/>
              <a:t>[[Sängerin]] ∩ [[Vater wohnt in Mailand]], also: die Menge der Sängerinnen geschnitten mit der Menge derjenigen, deren Väter in Mailand wohnen.</a:t>
            </a:r>
            <a:endParaRPr lang="en-GB" sz="1200" kern="1200">
              <a:solidFill>
                <a:schemeClr val="tx1"/>
              </a:solidFill>
              <a:effectLst/>
              <a:latin typeface="Arial" panose="020B0604020202020204" pitchFamily="34" charset="0"/>
              <a:ea typeface="+mn-ea"/>
              <a:cs typeface="+mn-cs"/>
            </a:endParaRPr>
          </a:p>
          <a:p>
            <a:endParaRPr lang="en-GB" sz="1200" kern="1200">
              <a:solidFill>
                <a:schemeClr val="tx1"/>
              </a:solidFill>
              <a:effectLst/>
              <a:latin typeface="Arial" panose="020B0604020202020204" pitchFamily="34" charset="0"/>
              <a:ea typeface="+mn-ea"/>
              <a:cs typeface="+mn-cs"/>
            </a:endParaRP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20</a:t>
            </a:fld>
            <a:endParaRPr lang="de-DE" dirty="0"/>
          </a:p>
        </p:txBody>
      </p:sp>
    </p:spTree>
    <p:extLst>
      <p:ext uri="{BB962C8B-B14F-4D97-AF65-F5344CB8AC3E}">
        <p14:creationId xmlns:p14="http://schemas.microsoft.com/office/powerpoint/2010/main" val="382581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Warum kann man das Kopulaverb hier, salopp gesagt, "wegkürzen"? "</a:t>
            </a:r>
            <a:r>
              <a:rPr lang="en-GB" sz="1200" kern="1200">
                <a:solidFill>
                  <a:schemeClr val="tx1"/>
                </a:solidFill>
                <a:effectLst/>
                <a:latin typeface="Arial" panose="020B0604020202020204" pitchFamily="34" charset="0"/>
                <a:ea typeface="+mn-ea"/>
                <a:cs typeface="+mn-cs"/>
              </a:rPr>
              <a:t>Ein Motiv für die in (22) und (23) vorgenommenen Identifikationen kann man darin sehen, dass in vielen Sprachen in den entsprechenden Sätzen weder die sog. Kopula ,ist‘ noch der indefinite Artikel verwendet werden (müssen): Substantiv und Adjektiv bilden selbst das Prädikat, womit sich der Verdacht</a:t>
            </a:r>
          </a:p>
          <a:p>
            <a:r>
              <a:rPr lang="en-GB" sz="1200" kern="1200">
                <a:solidFill>
                  <a:schemeClr val="tx1"/>
                </a:solidFill>
                <a:effectLst/>
                <a:latin typeface="Arial" panose="020B0604020202020204" pitchFamily="34" charset="0"/>
                <a:ea typeface="+mn-ea"/>
                <a:cs typeface="+mn-cs"/>
              </a:rPr>
              <a:t>nahelegt, dass sie in diesem Zusammenhang redundant sind." (Zimmermann 2014: 58)</a:t>
            </a:r>
            <a:endParaRPr lang="en-DE"/>
          </a:p>
          <a:p>
            <a:endParaRPr lang="en-DE"/>
          </a:p>
          <a:p>
            <a:r>
              <a:rPr lang="en-DE"/>
              <a:t>Kriterien für Mitgliedschaft in einer Menge können beliebig komplex sein, z.B. 'Menge aller lebenden Personen, die nach 1990 geboren wurden'</a:t>
            </a:r>
          </a:p>
          <a:p>
            <a:pPr marL="0" indent="0" algn="ctr">
              <a:buNone/>
            </a:pPr>
            <a:r>
              <a:rPr lang="en-DE"/>
              <a:t>[[ist eine lebende Person, die nach 1990 geboren wurde]] = {</a:t>
            </a:r>
            <a:r>
              <a:rPr lang="en-DE">
                <a:solidFill>
                  <a:srgbClr val="0070C0"/>
                </a:solidFill>
              </a:rPr>
              <a:t>x</a:t>
            </a:r>
            <a:r>
              <a:rPr lang="en-DE"/>
              <a:t> | </a:t>
            </a:r>
            <a:r>
              <a:rPr lang="en-DE">
                <a:solidFill>
                  <a:srgbClr val="0070C0"/>
                </a:solidFill>
              </a:rPr>
              <a:t>x</a:t>
            </a:r>
            <a:r>
              <a:rPr lang="en-DE"/>
              <a:t> ist eine lebende Person, und </a:t>
            </a:r>
            <a:r>
              <a:rPr lang="en-DE">
                <a:solidFill>
                  <a:srgbClr val="0070C0"/>
                </a:solidFill>
              </a:rPr>
              <a:t>x</a:t>
            </a:r>
            <a:r>
              <a:rPr lang="en-DE"/>
              <a:t> wurde nach 1990 geboren}</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21</a:t>
            </a:fld>
            <a:endParaRPr lang="de-DE" dirty="0"/>
          </a:p>
        </p:txBody>
      </p:sp>
    </p:spTree>
    <p:extLst>
      <p:ext uri="{BB962C8B-B14F-4D97-AF65-F5344CB8AC3E}">
        <p14:creationId xmlns:p14="http://schemas.microsoft.com/office/powerpoint/2010/main" val="196529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Der Ausdruck Prädikat ist hier</a:t>
            </a:r>
          </a:p>
          <a:p>
            <a:r>
              <a:rPr lang="en-GB" sz="1200" kern="1200">
                <a:solidFill>
                  <a:schemeClr val="tx1"/>
                </a:solidFill>
                <a:effectLst/>
                <a:latin typeface="Arial" panose="020B0604020202020204" pitchFamily="34" charset="0"/>
                <a:ea typeface="+mn-ea"/>
                <a:cs typeface="+mn-cs"/>
              </a:rPr>
              <a:t>nicht im (,,,) syntaktischen Sinne, sondern einfach als etwas, das einem</a:t>
            </a:r>
          </a:p>
          <a:p>
            <a:r>
              <a:rPr lang="en-GB" sz="1200" kern="1200">
                <a:solidFill>
                  <a:schemeClr val="tx1"/>
                </a:solidFill>
                <a:effectLst/>
                <a:latin typeface="Arial" panose="020B0604020202020204" pitchFamily="34" charset="0"/>
                <a:ea typeface="+mn-ea"/>
                <a:cs typeface="+mn-cs"/>
              </a:rPr>
              <a:t>Individuum zugeschrieben werden kann: ein Individuum kann laufen, rot</a:t>
            </a:r>
          </a:p>
          <a:p>
            <a:r>
              <a:rPr lang="en-GB" sz="1200" kern="1200">
                <a:solidFill>
                  <a:schemeClr val="tx1"/>
                </a:solidFill>
                <a:effectLst/>
                <a:latin typeface="Arial" panose="020B0604020202020204" pitchFamily="34" charset="0"/>
                <a:ea typeface="+mn-ea"/>
                <a:cs typeface="+mn-cs"/>
              </a:rPr>
              <a:t>sein oder eine Katze sein, oder eben auch nicht. </a:t>
            </a:r>
            <a:r>
              <a:rPr lang="en-DE" sz="1200" kern="1200">
                <a:solidFill>
                  <a:schemeClr val="tx1"/>
                </a:solidFill>
                <a:effectLst/>
                <a:latin typeface="Arial" panose="020B0604020202020204" pitchFamily="34" charset="0"/>
                <a:ea typeface="+mn-ea"/>
                <a:cs typeface="+mn-cs"/>
              </a:rPr>
              <a:t>(Gutzmann 2019: 10)</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25</a:t>
            </a:fld>
            <a:endParaRPr lang="de-DE" dirty="0"/>
          </a:p>
        </p:txBody>
      </p:sp>
    </p:spTree>
    <p:extLst>
      <p:ext uri="{BB962C8B-B14F-4D97-AF65-F5344CB8AC3E}">
        <p14:creationId xmlns:p14="http://schemas.microsoft.com/office/powerpoint/2010/main" val="162602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28</a:t>
            </a:fld>
            <a:endParaRPr lang="de-DE" dirty="0"/>
          </a:p>
        </p:txBody>
      </p:sp>
    </p:spTree>
    <p:extLst>
      <p:ext uri="{BB962C8B-B14F-4D97-AF65-F5344CB8AC3E}">
        <p14:creationId xmlns:p14="http://schemas.microsoft.com/office/powerpoint/2010/main" val="272093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672353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Kapiteltrenner 2">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endParaRPr lang="de-DE"/>
          </a:p>
        </p:txBody>
      </p:sp>
    </p:spTree>
    <p:extLst>
      <p:ext uri="{BB962C8B-B14F-4D97-AF65-F5344CB8AC3E}">
        <p14:creationId xmlns:p14="http://schemas.microsoft.com/office/powerpoint/2010/main" val="36175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 id="2147483723" r:id="rId31"/>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8.svg"/><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hyperlink" Target="https://plato.stanford.edu/archives/sum2021/entries/montague-semantics/"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BAED4-9DB3-4AA9-B294-B78EDEB528F4}"/>
              </a:ext>
            </a:extLst>
          </p:cNvPr>
          <p:cNvSpPr>
            <a:spLocks noGrp="1"/>
          </p:cNvSpPr>
          <p:nvPr>
            <p:ph type="ctrTitle"/>
          </p:nvPr>
        </p:nvSpPr>
        <p:spPr>
          <a:xfrm>
            <a:off x="3654279" y="2268082"/>
            <a:ext cx="5179208" cy="1070009"/>
          </a:xfrm>
        </p:spPr>
        <p:txBody>
          <a:bodyPr/>
          <a:lstStyle/>
          <a:p>
            <a:r>
              <a:rPr lang="de-DE" dirty="0"/>
              <a:t>Bedeutung und Wahrheitsbedingungen</a:t>
            </a:r>
          </a:p>
        </p:txBody>
      </p:sp>
      <p:sp>
        <p:nvSpPr>
          <p:cNvPr id="8" name="Untertitel 7">
            <a:extLst>
              <a:ext uri="{FF2B5EF4-FFF2-40B4-BE49-F238E27FC236}">
                <a16:creationId xmlns:a16="http://schemas.microsoft.com/office/drawing/2014/main" id="{9DC02B59-BC9C-4015-BE1A-A1DF878B866F}"/>
              </a:ext>
            </a:extLst>
          </p:cNvPr>
          <p:cNvSpPr>
            <a:spLocks noGrp="1"/>
          </p:cNvSpPr>
          <p:nvPr>
            <p:ph type="subTitle" idx="1"/>
          </p:nvPr>
        </p:nvSpPr>
        <p:spPr/>
        <p:txBody>
          <a:bodyPr/>
          <a:lstStyle/>
          <a:p>
            <a:r>
              <a:rPr lang="de-DE" dirty="0"/>
              <a:t>Stefan Hartmann</a:t>
            </a:r>
          </a:p>
          <a:p>
            <a:r>
              <a:rPr lang="de-DE" sz="1350" dirty="0"/>
              <a:t>hartmast@hhu.de</a:t>
            </a:r>
          </a:p>
        </p:txBody>
      </p:sp>
      <p:sp>
        <p:nvSpPr>
          <p:cNvPr id="7" name="Datumsplatzhalter 6">
            <a:extLst>
              <a:ext uri="{FF2B5EF4-FFF2-40B4-BE49-F238E27FC236}">
                <a16:creationId xmlns:a16="http://schemas.microsoft.com/office/drawing/2014/main" id="{B307ADE8-D21D-49C8-A8EF-429717DC989C}"/>
              </a:ext>
            </a:extLst>
          </p:cNvPr>
          <p:cNvSpPr>
            <a:spLocks noGrp="1"/>
          </p:cNvSpPr>
          <p:nvPr>
            <p:ph type="dt" sz="half" idx="10"/>
          </p:nvPr>
        </p:nvSpPr>
        <p:spPr>
          <a:xfrm>
            <a:off x="3654278" y="4447133"/>
            <a:ext cx="5179209" cy="274182"/>
          </a:xfrm>
        </p:spPr>
        <p:txBody>
          <a:bodyPr/>
          <a:lstStyle/>
          <a:p>
            <a:r>
              <a:rPr lang="de-DE" dirty="0"/>
              <a:t>Bildmaterial, soweit nicht anders angegeben: </a:t>
            </a:r>
          </a:p>
          <a:p>
            <a:r>
              <a:rPr lang="de-DE" dirty="0"/>
              <a:t>Pixabay/Unsplash, CC0 </a:t>
            </a:r>
          </a:p>
        </p:txBody>
      </p:sp>
      <p:sp>
        <p:nvSpPr>
          <p:cNvPr id="5" name="Untertitel 7">
            <a:extLst>
              <a:ext uri="{FF2B5EF4-FFF2-40B4-BE49-F238E27FC236}">
                <a16:creationId xmlns:a16="http://schemas.microsoft.com/office/drawing/2014/main" id="{9DC02B59-BC9C-4015-BE1A-A1DF878B866F}"/>
              </a:ext>
            </a:extLst>
          </p:cNvPr>
          <p:cNvSpPr txBox="1">
            <a:spLocks/>
          </p:cNvSpPr>
          <p:nvPr/>
        </p:nvSpPr>
        <p:spPr>
          <a:xfrm>
            <a:off x="3654279" y="1350789"/>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Einführung in die Semantik und Pragmatik</a:t>
            </a:r>
          </a:p>
        </p:txBody>
      </p:sp>
      <p:pic>
        <p:nvPicPr>
          <p:cNvPr id="4" name="Picture 3">
            <a:extLst>
              <a:ext uri="{FF2B5EF4-FFF2-40B4-BE49-F238E27FC236}">
                <a16:creationId xmlns:a16="http://schemas.microsoft.com/office/drawing/2014/main" id="{707B35D3-6A91-4D45-A9F3-25391D40EAEA}"/>
              </a:ext>
            </a:extLst>
          </p:cNvPr>
          <p:cNvPicPr>
            <a:picLocks noChangeAspect="1"/>
          </p:cNvPicPr>
          <p:nvPr/>
        </p:nvPicPr>
        <p:blipFill>
          <a:blip r:embed="rId4"/>
          <a:stretch>
            <a:fillRect/>
          </a:stretch>
        </p:blipFill>
        <p:spPr>
          <a:xfrm>
            <a:off x="7668344" y="4375125"/>
            <a:ext cx="1349648" cy="473007"/>
          </a:xfrm>
          <a:prstGeom prst="rect">
            <a:avLst/>
          </a:prstGeom>
        </p:spPr>
      </p:pic>
    </p:spTree>
    <p:custDataLst>
      <p:tags r:id="rId1"/>
    </p:custDataLst>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7EA6-E2D7-2B4D-98E5-A46F1E3F1381}"/>
              </a:ext>
            </a:extLst>
          </p:cNvPr>
          <p:cNvSpPr>
            <a:spLocks noGrp="1"/>
          </p:cNvSpPr>
          <p:nvPr>
            <p:ph type="title"/>
          </p:nvPr>
        </p:nvSpPr>
        <p:spPr/>
        <p:txBody>
          <a:bodyPr/>
          <a:lstStyle/>
          <a:p>
            <a:r>
              <a:rPr lang="en-DE"/>
              <a:t>Fallbeispiel: Adjektive</a:t>
            </a:r>
          </a:p>
        </p:txBody>
      </p:sp>
      <p:sp>
        <p:nvSpPr>
          <p:cNvPr id="3" name="Footer Placeholder 2">
            <a:extLst>
              <a:ext uri="{FF2B5EF4-FFF2-40B4-BE49-F238E27FC236}">
                <a16:creationId xmlns:a16="http://schemas.microsoft.com/office/drawing/2014/main" id="{619672D4-9022-F940-80B5-91E5BBBDAEA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FFACDB5-2B31-AA45-8E28-A4415F093E2D}"/>
              </a:ext>
            </a:extLst>
          </p:cNvPr>
          <p:cNvSpPr>
            <a:spLocks noGrp="1"/>
          </p:cNvSpPr>
          <p:nvPr>
            <p:ph type="sldNum" sz="quarter" idx="12"/>
          </p:nvPr>
        </p:nvSpPr>
        <p:spPr/>
        <p:txBody>
          <a:bodyPr/>
          <a:lstStyle/>
          <a:p>
            <a:fld id="{9D195BCC-3514-4B1B-9C18-24F3D67EC549}" type="slidenum">
              <a:rPr lang="de-DE" smtClean="0"/>
              <a:t>10</a:t>
            </a:fld>
            <a:endParaRPr lang="de-DE"/>
          </a:p>
        </p:txBody>
      </p:sp>
      <p:sp>
        <p:nvSpPr>
          <p:cNvPr id="5" name="Text Placeholder 4">
            <a:extLst>
              <a:ext uri="{FF2B5EF4-FFF2-40B4-BE49-F238E27FC236}">
                <a16:creationId xmlns:a16="http://schemas.microsoft.com/office/drawing/2014/main" id="{39AB9354-1EC1-EC4B-9DC3-94C635890855}"/>
              </a:ext>
            </a:extLst>
          </p:cNvPr>
          <p:cNvSpPr>
            <a:spLocks noGrp="1"/>
          </p:cNvSpPr>
          <p:nvPr>
            <p:ph type="body" sz="quarter" idx="14"/>
          </p:nvPr>
        </p:nvSpPr>
        <p:spPr/>
        <p:txBody>
          <a:bodyPr/>
          <a:lstStyle/>
          <a:p>
            <a:r>
              <a:rPr lang="en-DE" sz="1800"/>
              <a:t>die kategoriale Lösung ist gerade für die logische Semantik insofern eine attraktive Option, als in diesem Ansatz Wahrheit eine zentrale Kategorie darstellt</a:t>
            </a:r>
          </a:p>
          <a:p>
            <a:r>
              <a:rPr lang="en-DE" sz="1800"/>
              <a:t>nicht eindeutig entscheiden zu können, ob ein Satz wahr oder falsch ist, kann sich daher als Problem erweisen.</a:t>
            </a:r>
          </a:p>
          <a:p>
            <a:r>
              <a:rPr lang="en-DE" sz="1800"/>
              <a:t>aus kognitiv-semantischer Sicht wäre diese Lösung hingegen eher unbefriedigend, da davon auszugehen ist, dass wir den "Referenzwert" immer mitdenken </a:t>
            </a:r>
          </a:p>
          <a:p>
            <a:r>
              <a:rPr lang="en-DE" sz="1800"/>
              <a:t>Löbner (2015: 348ff.) sieht dies jedoch nicht als Argument gegen einen kategorialen Ansatz, sondern argumentiert, dass wir Konzepte wie </a:t>
            </a:r>
            <a:r>
              <a:rPr lang="en-DE" sz="1800" i="1"/>
              <a:t>groß </a:t>
            </a:r>
            <a:r>
              <a:rPr lang="en-DE" sz="1800"/>
              <a:t>an den jeweiligen Kontext anpassen und die jeweilige Skala in einen WAHR- und einen FALSCH-Bereich aufteilen.</a:t>
            </a:r>
          </a:p>
        </p:txBody>
      </p:sp>
      <p:sp>
        <p:nvSpPr>
          <p:cNvPr id="6" name="Text Placeholder 5">
            <a:extLst>
              <a:ext uri="{FF2B5EF4-FFF2-40B4-BE49-F238E27FC236}">
                <a16:creationId xmlns:a16="http://schemas.microsoft.com/office/drawing/2014/main" id="{0DA8E8F6-6B3C-8E42-BA27-6E126FA7F9FE}"/>
              </a:ext>
            </a:extLst>
          </p:cNvPr>
          <p:cNvSpPr>
            <a:spLocks noGrp="1"/>
          </p:cNvSpPr>
          <p:nvPr>
            <p:ph type="body" sz="quarter" idx="15"/>
          </p:nvPr>
        </p:nvSpPr>
        <p:spPr/>
        <p:txBody>
          <a:bodyPr/>
          <a:lstStyle/>
          <a:p>
            <a:r>
              <a:rPr lang="en-DE"/>
              <a:t>Vagheit und Wahrheit</a:t>
            </a:r>
          </a:p>
        </p:txBody>
      </p:sp>
    </p:spTree>
    <p:extLst>
      <p:ext uri="{BB962C8B-B14F-4D97-AF65-F5344CB8AC3E}">
        <p14:creationId xmlns:p14="http://schemas.microsoft.com/office/powerpoint/2010/main" val="62492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048A-23DE-A44A-BC1E-A1D660B5EEBE}"/>
              </a:ext>
            </a:extLst>
          </p:cNvPr>
          <p:cNvSpPr>
            <a:spLocks noGrp="1"/>
          </p:cNvSpPr>
          <p:nvPr>
            <p:ph type="title"/>
          </p:nvPr>
        </p:nvSpPr>
        <p:spPr/>
        <p:txBody>
          <a:bodyPr/>
          <a:lstStyle/>
          <a:p>
            <a:r>
              <a:rPr lang="en-DE"/>
              <a:t>Wiederholung: Logische Semantik</a:t>
            </a:r>
          </a:p>
        </p:txBody>
      </p:sp>
      <p:sp>
        <p:nvSpPr>
          <p:cNvPr id="3" name="Footer Placeholder 2">
            <a:extLst>
              <a:ext uri="{FF2B5EF4-FFF2-40B4-BE49-F238E27FC236}">
                <a16:creationId xmlns:a16="http://schemas.microsoft.com/office/drawing/2014/main" id="{6D6703F6-1843-7341-A2A7-36C6D6245DF5}"/>
              </a:ext>
            </a:extLst>
          </p:cNvPr>
          <p:cNvSpPr>
            <a:spLocks noGrp="1"/>
          </p:cNvSpPr>
          <p:nvPr>
            <p:ph type="ftr" sz="quarter" idx="11"/>
          </p:nvPr>
        </p:nvSpPr>
        <p:spPr/>
        <p:txBody>
          <a:bodyPr/>
          <a:lstStyle/>
          <a:p>
            <a:r>
              <a:rPr lang="de-DE"/>
              <a:t>(Pafel &amp; Reich 2016: 223f.)</a:t>
            </a:r>
          </a:p>
        </p:txBody>
      </p:sp>
      <p:sp>
        <p:nvSpPr>
          <p:cNvPr id="4" name="Slide Number Placeholder 3">
            <a:extLst>
              <a:ext uri="{FF2B5EF4-FFF2-40B4-BE49-F238E27FC236}">
                <a16:creationId xmlns:a16="http://schemas.microsoft.com/office/drawing/2014/main" id="{3206FAB1-E74A-3148-A9A6-C731DAB08402}"/>
              </a:ext>
            </a:extLst>
          </p:cNvPr>
          <p:cNvSpPr>
            <a:spLocks noGrp="1"/>
          </p:cNvSpPr>
          <p:nvPr>
            <p:ph type="sldNum" sz="quarter" idx="12"/>
          </p:nvPr>
        </p:nvSpPr>
        <p:spPr/>
        <p:txBody>
          <a:bodyPr/>
          <a:lstStyle/>
          <a:p>
            <a:fld id="{9D195BCC-3514-4B1B-9C18-24F3D67EC549}" type="slidenum">
              <a:rPr lang="de-DE" smtClean="0"/>
              <a:t>11</a:t>
            </a:fld>
            <a:endParaRPr lang="de-DE"/>
          </a:p>
        </p:txBody>
      </p:sp>
      <p:sp>
        <p:nvSpPr>
          <p:cNvPr id="5" name="Text Placeholder 4">
            <a:extLst>
              <a:ext uri="{FF2B5EF4-FFF2-40B4-BE49-F238E27FC236}">
                <a16:creationId xmlns:a16="http://schemas.microsoft.com/office/drawing/2014/main" id="{33A85E50-E442-2843-88AD-E7A21D8BDDB5}"/>
              </a:ext>
            </a:extLst>
          </p:cNvPr>
          <p:cNvSpPr>
            <a:spLocks noGrp="1"/>
          </p:cNvSpPr>
          <p:nvPr>
            <p:ph type="body" sz="quarter" idx="14"/>
          </p:nvPr>
        </p:nvSpPr>
        <p:spPr>
          <a:xfrm>
            <a:off x="521550" y="1495648"/>
            <a:ext cx="8101012" cy="3311525"/>
          </a:xfrm>
        </p:spPr>
        <p:txBody>
          <a:bodyPr/>
          <a:lstStyle/>
          <a:p>
            <a:r>
              <a:rPr lang="en-DE" sz="1800" b="1"/>
              <a:t>Kontextprinzip: </a:t>
            </a:r>
            <a:r>
              <a:rPr lang="en-DE" sz="1800"/>
              <a:t>"Nur im Zusammenhange eines Satzes bedeuten die Wörter etwas." (Frege 1884, Die Grundlagen der Arithmetik, zit. nach Pafel &amp; Reich 2016: 223)</a:t>
            </a:r>
          </a:p>
          <a:p>
            <a:r>
              <a:rPr lang="en-DE" sz="1800" b="1">
                <a:solidFill>
                  <a:srgbClr val="FF0000"/>
                </a:solidFill>
              </a:rPr>
              <a:t>Wahrheit als zentrale Kategorie: </a:t>
            </a:r>
            <a:r>
              <a:rPr lang="en-DE" sz="1800">
                <a:solidFill>
                  <a:srgbClr val="FF0000"/>
                </a:solidFill>
              </a:rPr>
              <a:t>Sätze können wahr oder falsch sein. Um etwas über Bedeutung herauszufinden, untersucht man, welchen Einfluss das Wort auf die Wahrheit bzw. Falschheit eines Satzes hat.</a:t>
            </a:r>
          </a:p>
          <a:p>
            <a:r>
              <a:rPr lang="en-DE" sz="1800" b="1"/>
              <a:t>Kompositionalitätsprinzip: </a:t>
            </a:r>
            <a:r>
              <a:rPr lang="en-DE" sz="1800"/>
              <a:t>Die Bedeutung eines Satzes ergibt sich aus der Bedeutung seiner Teile.</a:t>
            </a:r>
          </a:p>
          <a:p>
            <a:r>
              <a:rPr lang="en-DE" sz="1800" b="1"/>
              <a:t>Substitutionsprinzip: </a:t>
            </a:r>
            <a:r>
              <a:rPr lang="en-DE" sz="1800"/>
              <a:t>In einem Satz lassen sich Ausdrücke durch bedeutungsgleiche Ausdrücke ersetzen.</a:t>
            </a:r>
          </a:p>
          <a:p>
            <a:r>
              <a:rPr lang="en-DE" sz="1800" b="1"/>
              <a:t>Argument-Funktionsstruktur: </a:t>
            </a:r>
            <a:r>
              <a:rPr lang="en-DE" sz="1800"/>
              <a:t>Bedeutung eines Satzes baut sich nach der aus der Mathematik bekannten Argument-Funktionsstruktur auf</a:t>
            </a:r>
            <a:endParaRPr lang="en-DE" sz="1800" b="1"/>
          </a:p>
        </p:txBody>
      </p:sp>
      <p:sp>
        <p:nvSpPr>
          <p:cNvPr id="6" name="Text Placeholder 5">
            <a:extLst>
              <a:ext uri="{FF2B5EF4-FFF2-40B4-BE49-F238E27FC236}">
                <a16:creationId xmlns:a16="http://schemas.microsoft.com/office/drawing/2014/main" id="{6D13E9C2-985B-084F-B054-7E0A34DB5BD2}"/>
              </a:ext>
            </a:extLst>
          </p:cNvPr>
          <p:cNvSpPr>
            <a:spLocks noGrp="1"/>
          </p:cNvSpPr>
          <p:nvPr>
            <p:ph type="body" sz="quarter" idx="15"/>
          </p:nvPr>
        </p:nvSpPr>
        <p:spPr/>
        <p:txBody>
          <a:bodyPr/>
          <a:lstStyle/>
          <a:p>
            <a:r>
              <a:rPr lang="en-DE"/>
              <a:t>Grundannahmen</a:t>
            </a:r>
          </a:p>
        </p:txBody>
      </p:sp>
    </p:spTree>
    <p:extLst>
      <p:ext uri="{BB962C8B-B14F-4D97-AF65-F5344CB8AC3E}">
        <p14:creationId xmlns:p14="http://schemas.microsoft.com/office/powerpoint/2010/main" val="376971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5AE-9003-8F4E-8642-DE897D573D45}"/>
              </a:ext>
            </a:extLst>
          </p:cNvPr>
          <p:cNvSpPr>
            <a:spLocks noGrp="1"/>
          </p:cNvSpPr>
          <p:nvPr>
            <p:ph type="title"/>
          </p:nvPr>
        </p:nvSpPr>
        <p:spPr/>
        <p:txBody>
          <a:bodyPr/>
          <a:lstStyle/>
          <a:p>
            <a:r>
              <a:rPr lang="en-DE"/>
              <a:t>Noch einmal: Was ist Bedeutung?</a:t>
            </a:r>
          </a:p>
        </p:txBody>
      </p:sp>
      <p:sp>
        <p:nvSpPr>
          <p:cNvPr id="3" name="Footer Placeholder 2">
            <a:extLst>
              <a:ext uri="{FF2B5EF4-FFF2-40B4-BE49-F238E27FC236}">
                <a16:creationId xmlns:a16="http://schemas.microsoft.com/office/drawing/2014/main" id="{F9A6C7F4-317C-FA4A-8B3A-E976A60A0D6E}"/>
              </a:ext>
            </a:extLst>
          </p:cNvPr>
          <p:cNvSpPr>
            <a:spLocks noGrp="1"/>
          </p:cNvSpPr>
          <p:nvPr>
            <p:ph type="ftr" sz="quarter" idx="11"/>
          </p:nvPr>
        </p:nvSpPr>
        <p:spPr/>
        <p:txBody>
          <a:bodyPr/>
          <a:lstStyle/>
          <a:p>
            <a:r>
              <a:rPr lang="de-DE"/>
              <a:t>(Zimmermann 2014: 44)</a:t>
            </a:r>
          </a:p>
        </p:txBody>
      </p:sp>
      <p:sp>
        <p:nvSpPr>
          <p:cNvPr id="4" name="Slide Number Placeholder 3">
            <a:extLst>
              <a:ext uri="{FF2B5EF4-FFF2-40B4-BE49-F238E27FC236}">
                <a16:creationId xmlns:a16="http://schemas.microsoft.com/office/drawing/2014/main" id="{BE3F7421-8A96-7E4B-BF75-A2D9031F37C0}"/>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330702A7-8DB9-5F4D-8986-CB8B8FC800CD}"/>
              </a:ext>
            </a:extLst>
          </p:cNvPr>
          <p:cNvSpPr>
            <a:spLocks noGrp="1"/>
          </p:cNvSpPr>
          <p:nvPr>
            <p:ph type="body" sz="quarter" idx="14"/>
          </p:nvPr>
        </p:nvSpPr>
        <p:spPr>
          <a:xfrm>
            <a:off x="521550" y="1545752"/>
            <a:ext cx="4194466" cy="3311525"/>
          </a:xfrm>
        </p:spPr>
        <p:txBody>
          <a:bodyPr/>
          <a:lstStyle/>
          <a:p>
            <a:r>
              <a:rPr lang="en-DE"/>
              <a:t>Die Logische Semantik wendet sich gegen einen "psychologistischen" Bedeutungsbegriff, wonach die Bedeutung eines Ausdrucks die Vorstellung ist, die der Sprecher mit dem Ausdruck assoziiert</a:t>
            </a:r>
          </a:p>
          <a:p>
            <a:r>
              <a:rPr lang="en-DE"/>
              <a:t>Grund: Die mit Ausdrücken assoziierten Vorstellungen können subjektiv, eingeschränkt, irrelevant und/oder privat sein</a:t>
            </a:r>
          </a:p>
        </p:txBody>
      </p:sp>
      <p:sp>
        <p:nvSpPr>
          <p:cNvPr id="6" name="Text Placeholder 5">
            <a:extLst>
              <a:ext uri="{FF2B5EF4-FFF2-40B4-BE49-F238E27FC236}">
                <a16:creationId xmlns:a16="http://schemas.microsoft.com/office/drawing/2014/main" id="{768C470B-EA87-1D42-809E-C4377C9753C0}"/>
              </a:ext>
            </a:extLst>
          </p:cNvPr>
          <p:cNvSpPr>
            <a:spLocks noGrp="1"/>
          </p:cNvSpPr>
          <p:nvPr>
            <p:ph type="body" sz="quarter" idx="15"/>
          </p:nvPr>
        </p:nvSpPr>
        <p:spPr/>
        <p:txBody>
          <a:bodyPr/>
          <a:lstStyle/>
          <a:p>
            <a:r>
              <a:rPr lang="en-DE"/>
              <a:t>Bedeutung in der Logischen Semantik</a:t>
            </a:r>
          </a:p>
        </p:txBody>
      </p:sp>
      <p:pic>
        <p:nvPicPr>
          <p:cNvPr id="4100" name="Picture 4" descr="Cat, Pet, Animal, Tabby Cat, Domestic Cat, Feline">
            <a:extLst>
              <a:ext uri="{FF2B5EF4-FFF2-40B4-BE49-F238E27FC236}">
                <a16:creationId xmlns:a16="http://schemas.microsoft.com/office/drawing/2014/main" id="{069DB15B-EBEC-154E-924A-72D819D2A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746" y="1486541"/>
            <a:ext cx="1527562" cy="10883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imal, Blue, Cartoon, Cat, Feline, Pet, Useful Clips">
            <a:extLst>
              <a:ext uri="{FF2B5EF4-FFF2-40B4-BE49-F238E27FC236}">
                <a16:creationId xmlns:a16="http://schemas.microsoft.com/office/drawing/2014/main" id="{43EEAA82-5427-2C45-B553-8F4C7AE3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505" y="2892000"/>
            <a:ext cx="756741" cy="12027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awing, Cat, Mascot, Feline, Pencil, Animals">
            <a:extLst>
              <a:ext uri="{FF2B5EF4-FFF2-40B4-BE49-F238E27FC236}">
                <a16:creationId xmlns:a16="http://schemas.microsoft.com/office/drawing/2014/main" id="{9B96D661-BC7F-7049-881A-DE047E691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876" y="1271507"/>
            <a:ext cx="1441996" cy="120160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a:extLst>
              <a:ext uri="{FF2B5EF4-FFF2-40B4-BE49-F238E27FC236}">
                <a16:creationId xmlns:a16="http://schemas.microsoft.com/office/drawing/2014/main" id="{A8F28E9B-9BAA-3A4D-A1E0-9E725B926981}"/>
              </a:ext>
            </a:extLst>
          </p:cNvPr>
          <p:cNvSpPr/>
          <p:nvPr/>
        </p:nvSpPr>
        <p:spPr>
          <a:xfrm>
            <a:off x="4745595" y="1271507"/>
            <a:ext cx="2322258" cy="1521341"/>
          </a:xfrm>
          <a:prstGeom prst="cloudCallout">
            <a:avLst>
              <a:gd name="adj1" fmla="val -33743"/>
              <a:gd name="adj2" fmla="val 16338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Cloud Callout 11">
            <a:extLst>
              <a:ext uri="{FF2B5EF4-FFF2-40B4-BE49-F238E27FC236}">
                <a16:creationId xmlns:a16="http://schemas.microsoft.com/office/drawing/2014/main" id="{4989BB6B-DF88-8C4E-842A-FB8DB8F773DC}"/>
              </a:ext>
            </a:extLst>
          </p:cNvPr>
          <p:cNvSpPr/>
          <p:nvPr/>
        </p:nvSpPr>
        <p:spPr>
          <a:xfrm>
            <a:off x="7097432" y="1172355"/>
            <a:ext cx="1997134" cy="1521341"/>
          </a:xfrm>
          <a:prstGeom prst="cloudCallout">
            <a:avLst>
              <a:gd name="adj1" fmla="val -147155"/>
              <a:gd name="adj2" fmla="val 1732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Cloud Callout 12">
            <a:extLst>
              <a:ext uri="{FF2B5EF4-FFF2-40B4-BE49-F238E27FC236}">
                <a16:creationId xmlns:a16="http://schemas.microsoft.com/office/drawing/2014/main" id="{B43AF477-1747-0546-B66A-1C712AFA5729}"/>
              </a:ext>
            </a:extLst>
          </p:cNvPr>
          <p:cNvSpPr/>
          <p:nvPr/>
        </p:nvSpPr>
        <p:spPr>
          <a:xfrm>
            <a:off x="6742729" y="2693228"/>
            <a:ext cx="1357664" cy="1662808"/>
          </a:xfrm>
          <a:prstGeom prst="cloudCallout">
            <a:avLst>
              <a:gd name="adj1" fmla="val -167309"/>
              <a:gd name="adj2" fmla="val 6009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TextBox 7">
            <a:extLst>
              <a:ext uri="{FF2B5EF4-FFF2-40B4-BE49-F238E27FC236}">
                <a16:creationId xmlns:a16="http://schemas.microsoft.com/office/drawing/2014/main" id="{21F218B9-60EB-8745-9343-53DF88CBC528}"/>
              </a:ext>
            </a:extLst>
          </p:cNvPr>
          <p:cNvSpPr txBox="1"/>
          <p:nvPr/>
        </p:nvSpPr>
        <p:spPr>
          <a:xfrm>
            <a:off x="5275831" y="4435834"/>
            <a:ext cx="774571" cy="369332"/>
          </a:xfrm>
          <a:prstGeom prst="rect">
            <a:avLst/>
          </a:prstGeom>
          <a:noFill/>
        </p:spPr>
        <p:txBody>
          <a:bodyPr wrap="none" rtlCol="0">
            <a:spAutoFit/>
          </a:bodyPr>
          <a:lstStyle/>
          <a:p>
            <a:pPr algn="l"/>
            <a:r>
              <a:rPr lang="en-DE" sz="1800" i="1" dirty="0" err="1"/>
              <a:t>Katze</a:t>
            </a:r>
          </a:p>
        </p:txBody>
      </p:sp>
    </p:spTree>
    <p:extLst>
      <p:ext uri="{BB962C8B-B14F-4D97-AF65-F5344CB8AC3E}">
        <p14:creationId xmlns:p14="http://schemas.microsoft.com/office/powerpoint/2010/main" val="391692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3CB0-BE3A-3044-96C7-B8DF6709A717}"/>
              </a:ext>
            </a:extLst>
          </p:cNvPr>
          <p:cNvSpPr>
            <a:spLocks noGrp="1"/>
          </p:cNvSpPr>
          <p:nvPr>
            <p:ph type="title"/>
          </p:nvPr>
        </p:nvSpPr>
        <p:spPr/>
        <p:txBody>
          <a:bodyPr/>
          <a:lstStyle/>
          <a:p>
            <a:r>
              <a:rPr lang="en-DE"/>
              <a:t>Noch einmal: Was ist Bedeutung?</a:t>
            </a:r>
          </a:p>
        </p:txBody>
      </p:sp>
      <p:sp>
        <p:nvSpPr>
          <p:cNvPr id="3" name="Footer Placeholder 2">
            <a:extLst>
              <a:ext uri="{FF2B5EF4-FFF2-40B4-BE49-F238E27FC236}">
                <a16:creationId xmlns:a16="http://schemas.microsoft.com/office/drawing/2014/main" id="{BF2AB501-BDC3-4448-8EC0-BD8F25BE46BC}"/>
              </a:ext>
            </a:extLst>
          </p:cNvPr>
          <p:cNvSpPr>
            <a:spLocks noGrp="1"/>
          </p:cNvSpPr>
          <p:nvPr>
            <p:ph type="ftr" sz="quarter" idx="11"/>
          </p:nvPr>
        </p:nvSpPr>
        <p:spPr/>
        <p:txBody>
          <a:bodyPr/>
          <a:lstStyle/>
          <a:p>
            <a:r>
              <a:rPr lang="de-DE"/>
              <a:t>(Zimmermann 2014: 45)</a:t>
            </a:r>
          </a:p>
        </p:txBody>
      </p:sp>
      <p:sp>
        <p:nvSpPr>
          <p:cNvPr id="4" name="Slide Number Placeholder 3">
            <a:extLst>
              <a:ext uri="{FF2B5EF4-FFF2-40B4-BE49-F238E27FC236}">
                <a16:creationId xmlns:a16="http://schemas.microsoft.com/office/drawing/2014/main" id="{89AA2B45-FBF9-A648-A62B-5B0DB979638F}"/>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4D171EF0-70C6-7248-8021-D826149E3B73}"/>
              </a:ext>
            </a:extLst>
          </p:cNvPr>
          <p:cNvSpPr>
            <a:spLocks noGrp="1"/>
          </p:cNvSpPr>
          <p:nvPr>
            <p:ph type="body" sz="quarter" idx="14"/>
          </p:nvPr>
        </p:nvSpPr>
        <p:spPr/>
        <p:txBody>
          <a:bodyPr/>
          <a:lstStyle/>
          <a:p>
            <a:r>
              <a:rPr lang="en-DE"/>
              <a:t>Ausgangspunkt der Logischen Semantik besteht darin, Bedetung anhand der </a:t>
            </a:r>
            <a:r>
              <a:rPr lang="en-DE" b="1"/>
              <a:t>kommunikativen Funktion sprachlicher Ausdrücke </a:t>
            </a:r>
            <a:r>
              <a:rPr lang="en-DE"/>
              <a:t>zu bestimmen</a:t>
            </a:r>
          </a:p>
          <a:p>
            <a:r>
              <a:rPr lang="en-DE"/>
              <a:t>dabei stehen zwei Aspekte der Kommunikation im Vordergrund.</a:t>
            </a:r>
          </a:p>
          <a:p>
            <a:pPr lvl="1"/>
            <a:r>
              <a:rPr lang="en-GB"/>
              <a:t>der </a:t>
            </a:r>
            <a:r>
              <a:rPr lang="en-GB">
                <a:solidFill>
                  <a:srgbClr val="0070C0"/>
                </a:solidFill>
              </a:rPr>
              <a:t>Sachbezug</a:t>
            </a:r>
            <a:r>
              <a:rPr lang="en-GB"/>
              <a:t>: Sprache wird verwendet, um über Dinge, Personen, Ereignisse etc. zu sprechen;</a:t>
            </a:r>
          </a:p>
          <a:p>
            <a:pPr lvl="1"/>
            <a:r>
              <a:rPr lang="en-GB"/>
              <a:t>der </a:t>
            </a:r>
            <a:r>
              <a:rPr lang="en-GB">
                <a:solidFill>
                  <a:srgbClr val="00B050"/>
                </a:solidFill>
              </a:rPr>
              <a:t>Informationsgehalt</a:t>
            </a:r>
            <a:r>
              <a:rPr lang="en-GB"/>
              <a:t>: Sprache wird verwendet, um Informationen auszutauschen.</a:t>
            </a:r>
          </a:p>
          <a:p>
            <a:r>
              <a:rPr lang="en-DE"/>
              <a:t>Vereinfacht: </a:t>
            </a:r>
            <a:r>
              <a:rPr lang="en-DE">
                <a:solidFill>
                  <a:srgbClr val="0070C0"/>
                </a:solidFill>
              </a:rPr>
              <a:t>Extension</a:t>
            </a:r>
            <a:r>
              <a:rPr lang="en-DE"/>
              <a:t> stellt den </a:t>
            </a:r>
            <a:r>
              <a:rPr lang="en-DE">
                <a:solidFill>
                  <a:srgbClr val="0070C0"/>
                </a:solidFill>
              </a:rPr>
              <a:t>Sachbezug</a:t>
            </a:r>
            <a:r>
              <a:rPr lang="en-DE"/>
              <a:t> her, </a:t>
            </a:r>
            <a:r>
              <a:rPr lang="en-DE">
                <a:solidFill>
                  <a:srgbClr val="00B050"/>
                </a:solidFill>
              </a:rPr>
              <a:t>Intension</a:t>
            </a:r>
            <a:r>
              <a:rPr lang="en-DE"/>
              <a:t> bestimmt den </a:t>
            </a:r>
            <a:r>
              <a:rPr lang="en-DE">
                <a:solidFill>
                  <a:srgbClr val="00B050"/>
                </a:solidFill>
              </a:rPr>
              <a:t>Informationsgehalt</a:t>
            </a:r>
          </a:p>
        </p:txBody>
      </p:sp>
      <p:sp>
        <p:nvSpPr>
          <p:cNvPr id="6" name="Text Placeholder 5">
            <a:extLst>
              <a:ext uri="{FF2B5EF4-FFF2-40B4-BE49-F238E27FC236}">
                <a16:creationId xmlns:a16="http://schemas.microsoft.com/office/drawing/2014/main" id="{A6D485AA-AFAA-074A-93D7-3D3B5BA0EFD2}"/>
              </a:ext>
            </a:extLst>
          </p:cNvPr>
          <p:cNvSpPr>
            <a:spLocks noGrp="1"/>
          </p:cNvSpPr>
          <p:nvPr>
            <p:ph type="body" sz="quarter" idx="15"/>
          </p:nvPr>
        </p:nvSpPr>
        <p:spPr/>
        <p:txBody>
          <a:bodyPr/>
          <a:lstStyle/>
          <a:p>
            <a:r>
              <a:rPr lang="en-DE"/>
              <a:t>Bedeutung in der Logischen Semantik</a:t>
            </a:r>
          </a:p>
        </p:txBody>
      </p:sp>
    </p:spTree>
    <p:extLst>
      <p:ext uri="{BB962C8B-B14F-4D97-AF65-F5344CB8AC3E}">
        <p14:creationId xmlns:p14="http://schemas.microsoft.com/office/powerpoint/2010/main" val="245176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6D46-97E4-4B42-819E-1E2DB66DF948}"/>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2C653984-6F3D-DD4F-A52A-0AD701B886C5}"/>
              </a:ext>
            </a:extLst>
          </p:cNvPr>
          <p:cNvSpPr>
            <a:spLocks noGrp="1"/>
          </p:cNvSpPr>
          <p:nvPr>
            <p:ph type="ftr" sz="quarter" idx="11"/>
          </p:nvPr>
        </p:nvSpPr>
        <p:spPr/>
        <p:txBody>
          <a:bodyPr/>
          <a:lstStyle/>
          <a:p>
            <a:r>
              <a:rPr lang="de-DE"/>
              <a:t>(Zimmermann 2014: 46-49)</a:t>
            </a:r>
          </a:p>
        </p:txBody>
      </p:sp>
      <p:sp>
        <p:nvSpPr>
          <p:cNvPr id="4" name="Slide Number Placeholder 3">
            <a:extLst>
              <a:ext uri="{FF2B5EF4-FFF2-40B4-BE49-F238E27FC236}">
                <a16:creationId xmlns:a16="http://schemas.microsoft.com/office/drawing/2014/main" id="{8A519F9C-0EE8-8E45-9432-34515AB31D42}"/>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5" name="Text Placeholder 4">
            <a:extLst>
              <a:ext uri="{FF2B5EF4-FFF2-40B4-BE49-F238E27FC236}">
                <a16:creationId xmlns:a16="http://schemas.microsoft.com/office/drawing/2014/main" id="{A09A4A6F-156A-8B40-A6CE-D5057F0E28F0}"/>
              </a:ext>
            </a:extLst>
          </p:cNvPr>
          <p:cNvSpPr>
            <a:spLocks noGrp="1"/>
          </p:cNvSpPr>
          <p:nvPr>
            <p:ph type="body" sz="quarter" idx="14"/>
          </p:nvPr>
        </p:nvSpPr>
        <p:spPr/>
        <p:txBody>
          <a:bodyPr/>
          <a:lstStyle/>
          <a:p>
            <a:r>
              <a:rPr lang="en-DE"/>
              <a:t>Extension eines Ausdrucks gibt an, inwiefern dieser einen Sachbezug (engl. </a:t>
            </a:r>
            <a:r>
              <a:rPr lang="en-DE" i="1"/>
              <a:t>reference</a:t>
            </a:r>
            <a:r>
              <a:rPr lang="en-DE"/>
              <a:t>) herstellt</a:t>
            </a:r>
          </a:p>
          <a:p>
            <a:r>
              <a:rPr lang="en-DE"/>
              <a:t>im Falle eines Eigennamens wie </a:t>
            </a:r>
            <a:r>
              <a:rPr lang="en-DE" i="1"/>
              <a:t>Angela Merkel </a:t>
            </a:r>
            <a:r>
              <a:rPr lang="en-DE" b="1"/>
              <a:t>ist </a:t>
            </a:r>
            <a:r>
              <a:rPr lang="en-DE"/>
              <a:t>der Träger eines Namens sein Sachbezug</a:t>
            </a:r>
          </a:p>
          <a:p>
            <a:r>
              <a:rPr lang="en-DE"/>
              <a:t>Auch bei sog. </a:t>
            </a:r>
            <a:r>
              <a:rPr lang="en-DE" b="1"/>
              <a:t>Kennzeichnungen </a:t>
            </a:r>
            <a:r>
              <a:rPr lang="en-DE"/>
              <a:t>wie </a:t>
            </a:r>
            <a:r>
              <a:rPr lang="en-DE" i="1"/>
              <a:t>dieses Haus, der Tisch hier </a:t>
            </a:r>
            <a:r>
              <a:rPr lang="en-DE"/>
              <a:t>etc. ist der Sachbezug (im Kontext) klar</a:t>
            </a:r>
          </a:p>
          <a:p>
            <a:r>
              <a:rPr lang="en-DE"/>
              <a:t>jedoch ist der Zusammenhang zwischen Sprache und Sachbezug nicht immer so klar wie bei referenziellen Ausdrücken.</a:t>
            </a:r>
          </a:p>
        </p:txBody>
      </p:sp>
      <p:sp>
        <p:nvSpPr>
          <p:cNvPr id="6" name="Text Placeholder 5">
            <a:extLst>
              <a:ext uri="{FF2B5EF4-FFF2-40B4-BE49-F238E27FC236}">
                <a16:creationId xmlns:a16="http://schemas.microsoft.com/office/drawing/2014/main" id="{5132EDB0-BC95-2740-8024-79F541C110A4}"/>
              </a:ext>
            </a:extLst>
          </p:cNvPr>
          <p:cNvSpPr>
            <a:spLocks noGrp="1"/>
          </p:cNvSpPr>
          <p:nvPr>
            <p:ph type="body" sz="quarter" idx="15"/>
          </p:nvPr>
        </p:nvSpPr>
        <p:spPr/>
        <p:txBody>
          <a:bodyPr/>
          <a:lstStyle/>
          <a:p>
            <a:r>
              <a:rPr lang="en-DE"/>
              <a:t>Referenzelle Ausdrücke in der LS</a:t>
            </a:r>
          </a:p>
        </p:txBody>
      </p:sp>
    </p:spTree>
    <p:extLst>
      <p:ext uri="{BB962C8B-B14F-4D97-AF65-F5344CB8AC3E}">
        <p14:creationId xmlns:p14="http://schemas.microsoft.com/office/powerpoint/2010/main" val="249705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9D86-AB5D-884E-A9A6-7702CE3A79BB}"/>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9C19129B-6BBB-0542-B54B-774BDCF35012}"/>
              </a:ext>
            </a:extLst>
          </p:cNvPr>
          <p:cNvSpPr>
            <a:spLocks noGrp="1"/>
          </p:cNvSpPr>
          <p:nvPr>
            <p:ph type="ftr" sz="quarter" idx="11"/>
          </p:nvPr>
        </p:nvSpPr>
        <p:spPr/>
        <p:txBody>
          <a:bodyPr/>
          <a:lstStyle/>
          <a:p>
            <a:r>
              <a:rPr lang="de-DE"/>
              <a:t>(Zimmermann 2014: 50ff.)</a:t>
            </a:r>
          </a:p>
        </p:txBody>
      </p:sp>
      <p:sp>
        <p:nvSpPr>
          <p:cNvPr id="4" name="Slide Number Placeholder 3">
            <a:extLst>
              <a:ext uri="{FF2B5EF4-FFF2-40B4-BE49-F238E27FC236}">
                <a16:creationId xmlns:a16="http://schemas.microsoft.com/office/drawing/2014/main" id="{DE1B898E-8E12-1642-BDAB-709086D0A510}"/>
              </a:ext>
            </a:extLst>
          </p:cNvPr>
          <p:cNvSpPr>
            <a:spLocks noGrp="1"/>
          </p:cNvSpPr>
          <p:nvPr>
            <p:ph type="sldNum" sz="quarter" idx="12"/>
          </p:nvPr>
        </p:nvSpPr>
        <p:spPr/>
        <p:txBody>
          <a:bodyPr/>
          <a:lstStyle/>
          <a:p>
            <a:fld id="{9D195BCC-3514-4B1B-9C18-24F3D67EC549}" type="slidenum">
              <a:rPr lang="de-DE" smtClean="0"/>
              <a:t>15</a:t>
            </a:fld>
            <a:endParaRPr lang="de-DE"/>
          </a:p>
        </p:txBody>
      </p:sp>
      <p:sp>
        <p:nvSpPr>
          <p:cNvPr id="5" name="Text Placeholder 4">
            <a:extLst>
              <a:ext uri="{FF2B5EF4-FFF2-40B4-BE49-F238E27FC236}">
                <a16:creationId xmlns:a16="http://schemas.microsoft.com/office/drawing/2014/main" id="{68D72142-8CDE-C747-9814-B861D3FF744C}"/>
              </a:ext>
            </a:extLst>
          </p:cNvPr>
          <p:cNvSpPr>
            <a:spLocks noGrp="1"/>
          </p:cNvSpPr>
          <p:nvPr>
            <p:ph type="body" sz="quarter" idx="14"/>
          </p:nvPr>
        </p:nvSpPr>
        <p:spPr/>
        <p:txBody>
          <a:bodyPr/>
          <a:lstStyle/>
          <a:p>
            <a:pPr marL="0" indent="0">
              <a:buNone/>
            </a:pPr>
            <a:r>
              <a:rPr lang="en-DE" i="1"/>
              <a:t>Unter </a:t>
            </a:r>
            <a:r>
              <a:rPr lang="en-DE" i="1" u="sng"/>
              <a:t>jedem Tisch</a:t>
            </a:r>
            <a:r>
              <a:rPr lang="en-DE" i="1"/>
              <a:t> liegt ein Betrunkener.</a:t>
            </a:r>
          </a:p>
          <a:p>
            <a:pPr marL="0" indent="0">
              <a:buNone/>
            </a:pPr>
            <a:endParaRPr lang="en-DE" sz="900"/>
          </a:p>
          <a:p>
            <a:r>
              <a:rPr lang="en-DE"/>
              <a:t>Hier liegt </a:t>
            </a:r>
            <a:r>
              <a:rPr lang="en-DE" b="1"/>
              <a:t>multiple Referenz </a:t>
            </a:r>
            <a:r>
              <a:rPr lang="en-DE"/>
              <a:t>vor</a:t>
            </a:r>
          </a:p>
          <a:p>
            <a:r>
              <a:rPr lang="en-DE"/>
              <a:t>als Extension des Substantivs </a:t>
            </a:r>
            <a:r>
              <a:rPr lang="en-DE" i="1"/>
              <a:t>Tisch </a:t>
            </a:r>
            <a:r>
              <a:rPr lang="en-DE"/>
              <a:t>ist hier die Gesamtheit aller Tische anzunehmen</a:t>
            </a:r>
          </a:p>
          <a:p>
            <a:r>
              <a:rPr lang="en-DE"/>
              <a:t>der Begriff der Gesamtheit lässt sich durch das mathematische Konzept der </a:t>
            </a:r>
            <a:r>
              <a:rPr lang="en-DE" b="1"/>
              <a:t>Menge </a:t>
            </a:r>
            <a:r>
              <a:rPr lang="en-DE"/>
              <a:t>präzisieren.</a:t>
            </a:r>
          </a:p>
          <a:p>
            <a:r>
              <a:rPr lang="en-DE"/>
              <a:t>eine </a:t>
            </a:r>
            <a:r>
              <a:rPr lang="en-DE" b="1"/>
              <a:t>Menge </a:t>
            </a:r>
            <a:r>
              <a:rPr lang="en-DE"/>
              <a:t>wird aufgrund dessen bestimmt, was ihre Elemente sind:</a:t>
            </a:r>
          </a:p>
          <a:p>
            <a:endParaRPr lang="en-DE" sz="900"/>
          </a:p>
          <a:p>
            <a:pPr marL="0" indent="0" algn="ctr">
              <a:buNone/>
            </a:pPr>
            <a:r>
              <a:rPr lang="en-DE"/>
              <a:t>Sei </a:t>
            </a:r>
            <a:r>
              <a:rPr lang="en-DE">
                <a:solidFill>
                  <a:srgbClr val="0070C0"/>
                </a:solidFill>
              </a:rPr>
              <a:t>S</a:t>
            </a:r>
            <a:r>
              <a:rPr lang="en-DE"/>
              <a:t> die Menge aller </a:t>
            </a:r>
            <a:r>
              <a:rPr lang="en-DE">
                <a:solidFill>
                  <a:srgbClr val="0070C0"/>
                </a:solidFill>
              </a:rPr>
              <a:t>deutschen Städte </a:t>
            </a:r>
            <a:r>
              <a:rPr lang="en-DE"/>
              <a:t>und </a:t>
            </a:r>
            <a:r>
              <a:rPr lang="en-DE">
                <a:solidFill>
                  <a:srgbClr val="00B050"/>
                </a:solidFill>
              </a:rPr>
              <a:t>M</a:t>
            </a:r>
            <a:r>
              <a:rPr lang="en-DE"/>
              <a:t> die Menge aller </a:t>
            </a:r>
            <a:r>
              <a:rPr lang="en-DE">
                <a:solidFill>
                  <a:srgbClr val="00B050"/>
                </a:solidFill>
              </a:rPr>
              <a:t>deutschen Millionenstädte</a:t>
            </a:r>
            <a:r>
              <a:rPr lang="en-DE"/>
              <a:t>, dann gilt: Düsseldorf ∈ </a:t>
            </a:r>
            <a:r>
              <a:rPr lang="en-DE">
                <a:solidFill>
                  <a:srgbClr val="0070C0"/>
                </a:solidFill>
              </a:rPr>
              <a:t>S</a:t>
            </a:r>
            <a:r>
              <a:rPr lang="en-DE"/>
              <a:t>, Düsseldorf ∉ </a:t>
            </a:r>
            <a:r>
              <a:rPr lang="en-DE">
                <a:solidFill>
                  <a:srgbClr val="00B050"/>
                </a:solidFill>
              </a:rPr>
              <a:t>M</a:t>
            </a:r>
          </a:p>
        </p:txBody>
      </p:sp>
      <p:sp>
        <p:nvSpPr>
          <p:cNvPr id="6" name="Text Placeholder 5">
            <a:extLst>
              <a:ext uri="{FF2B5EF4-FFF2-40B4-BE49-F238E27FC236}">
                <a16:creationId xmlns:a16="http://schemas.microsoft.com/office/drawing/2014/main" id="{DC084BF9-7B54-6A42-BBDA-ABB15842C1F8}"/>
              </a:ext>
            </a:extLst>
          </p:cNvPr>
          <p:cNvSpPr>
            <a:spLocks noGrp="1"/>
          </p:cNvSpPr>
          <p:nvPr>
            <p:ph type="body" sz="quarter" idx="15"/>
          </p:nvPr>
        </p:nvSpPr>
        <p:spPr/>
        <p:txBody>
          <a:bodyPr/>
          <a:lstStyle/>
          <a:p>
            <a:r>
              <a:rPr lang="en-DE"/>
              <a:t>Substantive und Mengen</a:t>
            </a:r>
          </a:p>
        </p:txBody>
      </p:sp>
    </p:spTree>
    <p:extLst>
      <p:ext uri="{BB962C8B-B14F-4D97-AF65-F5344CB8AC3E}">
        <p14:creationId xmlns:p14="http://schemas.microsoft.com/office/powerpoint/2010/main" val="307769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CC69-E2BC-DA4F-8E77-C9FAB9E729DA}"/>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91B6DB7E-80B9-5F4A-9883-8AD0D51C01E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9293FDD-856E-6D40-B35A-7BCC763B9C0B}"/>
              </a:ext>
            </a:extLst>
          </p:cNvPr>
          <p:cNvSpPr>
            <a:spLocks noGrp="1"/>
          </p:cNvSpPr>
          <p:nvPr>
            <p:ph type="sldNum" sz="quarter" idx="12"/>
          </p:nvPr>
        </p:nvSpPr>
        <p:spPr/>
        <p:txBody>
          <a:bodyPr/>
          <a:lstStyle/>
          <a:p>
            <a:fld id="{9D195BCC-3514-4B1B-9C18-24F3D67EC549}" type="slidenum">
              <a:rPr lang="de-DE" smtClean="0"/>
              <a:t>16</a:t>
            </a:fld>
            <a:endParaRPr lang="de-DE"/>
          </a:p>
        </p:txBody>
      </p:sp>
      <p:sp>
        <p:nvSpPr>
          <p:cNvPr id="5" name="Text Placeholder 4">
            <a:extLst>
              <a:ext uri="{FF2B5EF4-FFF2-40B4-BE49-F238E27FC236}">
                <a16:creationId xmlns:a16="http://schemas.microsoft.com/office/drawing/2014/main" id="{DFE1FE44-22EB-6148-9DE9-AF5CA9943D3E}"/>
              </a:ext>
            </a:extLst>
          </p:cNvPr>
          <p:cNvSpPr>
            <a:spLocks noGrp="1"/>
          </p:cNvSpPr>
          <p:nvPr>
            <p:ph type="body" sz="quarter" idx="14"/>
          </p:nvPr>
        </p:nvSpPr>
        <p:spPr/>
        <p:txBody>
          <a:bodyPr/>
          <a:lstStyle/>
          <a:p>
            <a:r>
              <a:rPr lang="en-DE"/>
              <a:t>auch erweiterte Substantive beziehen sich grundsätzlich auf mehrere Entitäten, z.B.</a:t>
            </a:r>
          </a:p>
          <a:p>
            <a:pPr lvl="1"/>
            <a:r>
              <a:rPr lang="en-DE" i="1"/>
              <a:t>sie interessiert sich für </a:t>
            </a:r>
            <a:r>
              <a:rPr lang="en-DE" b="1" i="1"/>
              <a:t>jedes Buch über Semantik</a:t>
            </a:r>
            <a:endParaRPr lang="en-DE"/>
          </a:p>
          <a:p>
            <a:pPr lvl="1"/>
            <a:r>
              <a:rPr lang="en-DE" i="1"/>
              <a:t>ich habe </a:t>
            </a:r>
            <a:r>
              <a:rPr lang="en-DE" b="1" i="1"/>
              <a:t>keinen einäugigen Mann </a:t>
            </a:r>
            <a:r>
              <a:rPr lang="en-DE" i="1"/>
              <a:t>gesehen</a:t>
            </a:r>
          </a:p>
          <a:p>
            <a:r>
              <a:rPr lang="en-DE"/>
              <a:t>in diesen Beispielen liegen </a:t>
            </a:r>
            <a:r>
              <a:rPr lang="en-DE" b="1"/>
              <a:t>Teilmengenbeziehungen </a:t>
            </a:r>
            <a:r>
              <a:rPr lang="en-DE"/>
              <a:t>vor:</a:t>
            </a:r>
          </a:p>
        </p:txBody>
      </p:sp>
      <p:sp>
        <p:nvSpPr>
          <p:cNvPr id="6" name="Text Placeholder 5">
            <a:extLst>
              <a:ext uri="{FF2B5EF4-FFF2-40B4-BE49-F238E27FC236}">
                <a16:creationId xmlns:a16="http://schemas.microsoft.com/office/drawing/2014/main" id="{9640321A-075E-D54F-A31D-3F97642A53CF}"/>
              </a:ext>
            </a:extLst>
          </p:cNvPr>
          <p:cNvSpPr>
            <a:spLocks noGrp="1"/>
          </p:cNvSpPr>
          <p:nvPr>
            <p:ph type="body" sz="quarter" idx="15"/>
          </p:nvPr>
        </p:nvSpPr>
        <p:spPr/>
        <p:txBody>
          <a:bodyPr/>
          <a:lstStyle/>
          <a:p>
            <a:r>
              <a:rPr lang="en-DE"/>
              <a:t>Substantive und Mengen</a:t>
            </a:r>
          </a:p>
        </p:txBody>
      </p:sp>
      <p:sp>
        <p:nvSpPr>
          <p:cNvPr id="7" name="Oval 6">
            <a:extLst>
              <a:ext uri="{FF2B5EF4-FFF2-40B4-BE49-F238E27FC236}">
                <a16:creationId xmlns:a16="http://schemas.microsoft.com/office/drawing/2014/main" id="{83D9AA3C-0546-0345-BB7B-229A1CFF8A01}"/>
              </a:ext>
            </a:extLst>
          </p:cNvPr>
          <p:cNvSpPr/>
          <p:nvPr/>
        </p:nvSpPr>
        <p:spPr>
          <a:xfrm>
            <a:off x="521494" y="3439021"/>
            <a:ext cx="2898378" cy="12241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D933BC74-2D4F-6348-8C31-5B3C1CC7B1F4}"/>
              </a:ext>
            </a:extLst>
          </p:cNvPr>
          <p:cNvSpPr/>
          <p:nvPr/>
        </p:nvSpPr>
        <p:spPr>
          <a:xfrm>
            <a:off x="2002778" y="3439021"/>
            <a:ext cx="2898378" cy="12241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extBox 8">
            <a:extLst>
              <a:ext uri="{FF2B5EF4-FFF2-40B4-BE49-F238E27FC236}">
                <a16:creationId xmlns:a16="http://schemas.microsoft.com/office/drawing/2014/main" id="{FF153330-A435-9A43-A2E5-20A631C5EC40}"/>
              </a:ext>
            </a:extLst>
          </p:cNvPr>
          <p:cNvSpPr txBox="1"/>
          <p:nvPr/>
        </p:nvSpPr>
        <p:spPr>
          <a:xfrm>
            <a:off x="827584" y="3799061"/>
            <a:ext cx="936104" cy="584775"/>
          </a:xfrm>
          <a:prstGeom prst="rect">
            <a:avLst/>
          </a:prstGeom>
          <a:noFill/>
        </p:spPr>
        <p:txBody>
          <a:bodyPr wrap="square" rtlCol="0">
            <a:spAutoFit/>
          </a:bodyPr>
          <a:lstStyle/>
          <a:p>
            <a:pPr algn="ctr"/>
            <a:r>
              <a:rPr lang="en-DE" sz="1600" dirty="0" err="1"/>
              <a:t>alle</a:t>
            </a:r>
          </a:p>
          <a:p>
            <a:pPr algn="ctr"/>
            <a:r>
              <a:rPr lang="en-DE" sz="1600" dirty="0" err="1"/>
              <a:t>Bücher</a:t>
            </a:r>
          </a:p>
        </p:txBody>
      </p:sp>
      <p:sp>
        <p:nvSpPr>
          <p:cNvPr id="10" name="TextBox 9">
            <a:extLst>
              <a:ext uri="{FF2B5EF4-FFF2-40B4-BE49-F238E27FC236}">
                <a16:creationId xmlns:a16="http://schemas.microsoft.com/office/drawing/2014/main" id="{B687AA19-1209-2542-8656-D37A4BC17634}"/>
              </a:ext>
            </a:extLst>
          </p:cNvPr>
          <p:cNvSpPr txBox="1"/>
          <p:nvPr/>
        </p:nvSpPr>
        <p:spPr>
          <a:xfrm>
            <a:off x="2071837" y="3635590"/>
            <a:ext cx="1195300" cy="830997"/>
          </a:xfrm>
          <a:prstGeom prst="rect">
            <a:avLst/>
          </a:prstGeom>
          <a:noFill/>
        </p:spPr>
        <p:txBody>
          <a:bodyPr wrap="square" rtlCol="0">
            <a:spAutoFit/>
          </a:bodyPr>
          <a:lstStyle/>
          <a:p>
            <a:pPr algn="ctr"/>
            <a:r>
              <a:rPr lang="en-DE" sz="1600" dirty="0" err="1"/>
              <a:t>Bücher</a:t>
            </a:r>
          </a:p>
          <a:p>
            <a:pPr algn="ctr"/>
            <a:r>
              <a:rPr lang="en-DE" sz="1600" dirty="0" err="1"/>
              <a:t>über</a:t>
            </a:r>
          </a:p>
          <a:p>
            <a:pPr algn="ctr"/>
            <a:r>
              <a:rPr lang="en-DE" sz="1600" dirty="0" err="1"/>
              <a:t>Semantik</a:t>
            </a:r>
          </a:p>
        </p:txBody>
      </p:sp>
      <p:sp>
        <p:nvSpPr>
          <p:cNvPr id="11" name="TextBox 10">
            <a:extLst>
              <a:ext uri="{FF2B5EF4-FFF2-40B4-BE49-F238E27FC236}">
                <a16:creationId xmlns:a16="http://schemas.microsoft.com/office/drawing/2014/main" id="{8C721FD8-0A4B-0946-84F1-ECE4B0767E19}"/>
              </a:ext>
            </a:extLst>
          </p:cNvPr>
          <p:cNvSpPr txBox="1"/>
          <p:nvPr/>
        </p:nvSpPr>
        <p:spPr>
          <a:xfrm>
            <a:off x="3572191" y="3892189"/>
            <a:ext cx="936104" cy="338554"/>
          </a:xfrm>
          <a:prstGeom prst="rect">
            <a:avLst/>
          </a:prstGeom>
          <a:noFill/>
        </p:spPr>
        <p:txBody>
          <a:bodyPr wrap="square" rtlCol="0">
            <a:spAutoFit/>
          </a:bodyPr>
          <a:lstStyle/>
          <a:p>
            <a:pPr algn="ctr"/>
            <a:r>
              <a:rPr lang="en-DE" sz="1600" dirty="0" err="1"/>
              <a:t>∅</a:t>
            </a:r>
          </a:p>
        </p:txBody>
      </p:sp>
    </p:spTree>
    <p:extLst>
      <p:ext uri="{BB962C8B-B14F-4D97-AF65-F5344CB8AC3E}">
        <p14:creationId xmlns:p14="http://schemas.microsoft.com/office/powerpoint/2010/main" val="230935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1805-F3CD-9D44-B31B-F75126248BE1}"/>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CEEB06F2-3A02-5F40-BC0B-DEC415AF2807}"/>
              </a:ext>
            </a:extLst>
          </p:cNvPr>
          <p:cNvSpPr>
            <a:spLocks noGrp="1"/>
          </p:cNvSpPr>
          <p:nvPr>
            <p:ph type="ftr" sz="quarter" idx="11"/>
          </p:nvPr>
        </p:nvSpPr>
        <p:spPr/>
        <p:txBody>
          <a:bodyPr/>
          <a:lstStyle/>
          <a:p>
            <a:r>
              <a:rPr lang="de-DE"/>
              <a:t>(Pafel &amp; Reich 2016: 262)</a:t>
            </a:r>
          </a:p>
        </p:txBody>
      </p:sp>
      <p:sp>
        <p:nvSpPr>
          <p:cNvPr id="4" name="Slide Number Placeholder 3">
            <a:extLst>
              <a:ext uri="{FF2B5EF4-FFF2-40B4-BE49-F238E27FC236}">
                <a16:creationId xmlns:a16="http://schemas.microsoft.com/office/drawing/2014/main" id="{170B675A-9017-ED49-A247-8EC87A40CB82}"/>
              </a:ext>
            </a:extLst>
          </p:cNvPr>
          <p:cNvSpPr>
            <a:spLocks noGrp="1"/>
          </p:cNvSpPr>
          <p:nvPr>
            <p:ph type="sldNum" sz="quarter" idx="12"/>
          </p:nvPr>
        </p:nvSpPr>
        <p:spPr/>
        <p:txBody>
          <a:bodyPr/>
          <a:lstStyle/>
          <a:p>
            <a:fld id="{9D195BCC-3514-4B1B-9C18-24F3D67EC549}" type="slidenum">
              <a:rPr lang="de-DE" smtClean="0"/>
              <a:t>17</a:t>
            </a:fld>
            <a:endParaRPr lang="de-DE"/>
          </a:p>
        </p:txBody>
      </p:sp>
      <p:sp>
        <p:nvSpPr>
          <p:cNvPr id="5" name="Text Placeholder 4">
            <a:extLst>
              <a:ext uri="{FF2B5EF4-FFF2-40B4-BE49-F238E27FC236}">
                <a16:creationId xmlns:a16="http://schemas.microsoft.com/office/drawing/2014/main" id="{296474E4-4F6C-8341-9C71-45997C74194F}"/>
              </a:ext>
            </a:extLst>
          </p:cNvPr>
          <p:cNvSpPr>
            <a:spLocks noGrp="1"/>
          </p:cNvSpPr>
          <p:nvPr>
            <p:ph type="body" sz="quarter" idx="14"/>
          </p:nvPr>
        </p:nvSpPr>
        <p:spPr/>
        <p:txBody>
          <a:bodyPr/>
          <a:lstStyle/>
          <a:p>
            <a:r>
              <a:rPr lang="en-DE"/>
              <a:t>A ⊂ B: A ist </a:t>
            </a:r>
            <a:r>
              <a:rPr lang="en-DE" b="1"/>
              <a:t>Teilmenge</a:t>
            </a:r>
            <a:r>
              <a:rPr lang="en-DE"/>
              <a:t> von B</a:t>
            </a:r>
          </a:p>
          <a:p>
            <a:pPr lvl="1"/>
            <a:r>
              <a:rPr lang="en-DE"/>
              <a:t>gdw jedes Element von A gleichzeitig auch Element von B ist</a:t>
            </a:r>
          </a:p>
          <a:p>
            <a:r>
              <a:rPr lang="en-DE"/>
              <a:t>A ⊆ B: A ist </a:t>
            </a:r>
            <a:r>
              <a:rPr lang="en-DE" b="1"/>
              <a:t>echte Teilmenge </a:t>
            </a:r>
            <a:r>
              <a:rPr lang="en-DE"/>
              <a:t>von B</a:t>
            </a:r>
          </a:p>
          <a:p>
            <a:pPr lvl="1"/>
            <a:r>
              <a:rPr lang="en-DE"/>
              <a:t>gdw jedes Element von A gleichzeitig auch Element von B ist und es mindestens ein Element von B gibt, das nicht in A liegt</a:t>
            </a:r>
          </a:p>
          <a:p>
            <a:pPr lvl="1"/>
            <a:endParaRPr lang="en-DE" sz="800"/>
          </a:p>
          <a:p>
            <a:pPr marL="0" indent="0">
              <a:buNone/>
            </a:pPr>
            <a:r>
              <a:rPr lang="en-DE"/>
              <a:t>{</a:t>
            </a:r>
            <a:r>
              <a:rPr lang="en-DE">
                <a:solidFill>
                  <a:srgbClr val="00B050"/>
                </a:solidFill>
              </a:rPr>
              <a:t>a</a:t>
            </a:r>
            <a:r>
              <a:rPr lang="en-DE"/>
              <a:t>, </a:t>
            </a:r>
            <a:r>
              <a:rPr lang="en-DE">
                <a:solidFill>
                  <a:srgbClr val="0070C0"/>
                </a:solidFill>
              </a:rPr>
              <a:t>b</a:t>
            </a:r>
            <a:r>
              <a:rPr lang="en-DE"/>
              <a:t>, </a:t>
            </a:r>
            <a:r>
              <a:rPr lang="en-DE">
                <a:solidFill>
                  <a:srgbClr val="C00000"/>
                </a:solidFill>
              </a:rPr>
              <a:t>c</a:t>
            </a:r>
            <a:r>
              <a:rPr lang="en-DE"/>
              <a:t>} ⊂ {</a:t>
            </a:r>
            <a:r>
              <a:rPr lang="en-DE">
                <a:solidFill>
                  <a:srgbClr val="C00000"/>
                </a:solidFill>
              </a:rPr>
              <a:t>c</a:t>
            </a:r>
            <a:r>
              <a:rPr lang="en-DE"/>
              <a:t>, </a:t>
            </a:r>
            <a:r>
              <a:rPr lang="en-DE">
                <a:solidFill>
                  <a:srgbClr val="0070C0"/>
                </a:solidFill>
              </a:rPr>
              <a:t>b</a:t>
            </a:r>
            <a:r>
              <a:rPr lang="en-DE"/>
              <a:t>, </a:t>
            </a:r>
            <a:r>
              <a:rPr lang="en-DE">
                <a:solidFill>
                  <a:srgbClr val="00B050"/>
                </a:solidFill>
              </a:rPr>
              <a:t>a</a:t>
            </a:r>
            <a:r>
              <a:rPr lang="en-DE"/>
              <a:t>}</a:t>
            </a:r>
          </a:p>
          <a:p>
            <a:pPr marL="0" indent="0">
              <a:buNone/>
            </a:pPr>
            <a:r>
              <a:rPr lang="en-DE"/>
              <a:t>{</a:t>
            </a:r>
            <a:r>
              <a:rPr lang="en-DE">
                <a:solidFill>
                  <a:srgbClr val="00B050"/>
                </a:solidFill>
              </a:rPr>
              <a:t>a</a:t>
            </a:r>
            <a:r>
              <a:rPr lang="en-DE"/>
              <a:t>, </a:t>
            </a:r>
            <a:r>
              <a:rPr lang="en-DE">
                <a:solidFill>
                  <a:srgbClr val="0070C0"/>
                </a:solidFill>
              </a:rPr>
              <a:t>b</a:t>
            </a:r>
            <a:r>
              <a:rPr lang="en-DE"/>
              <a:t>, </a:t>
            </a:r>
            <a:r>
              <a:rPr lang="en-DE">
                <a:solidFill>
                  <a:srgbClr val="C00000"/>
                </a:solidFill>
              </a:rPr>
              <a:t>c</a:t>
            </a:r>
            <a:r>
              <a:rPr lang="en-DE"/>
              <a:t>} ⊆ {</a:t>
            </a:r>
            <a:r>
              <a:rPr lang="en-DE">
                <a:solidFill>
                  <a:srgbClr val="C00000"/>
                </a:solidFill>
              </a:rPr>
              <a:t>c</a:t>
            </a:r>
            <a:r>
              <a:rPr lang="en-DE"/>
              <a:t>, </a:t>
            </a:r>
            <a:r>
              <a:rPr lang="en-DE">
                <a:solidFill>
                  <a:srgbClr val="0070C0"/>
                </a:solidFill>
              </a:rPr>
              <a:t>b</a:t>
            </a:r>
            <a:r>
              <a:rPr lang="en-DE"/>
              <a:t>, </a:t>
            </a:r>
            <a:r>
              <a:rPr lang="en-DE">
                <a:solidFill>
                  <a:srgbClr val="00B050"/>
                </a:solidFill>
              </a:rPr>
              <a:t>a</a:t>
            </a:r>
            <a:r>
              <a:rPr lang="en-DE"/>
              <a:t>, </a:t>
            </a:r>
            <a:r>
              <a:rPr lang="en-DE">
                <a:solidFill>
                  <a:srgbClr val="7030A0"/>
                </a:solidFill>
              </a:rPr>
              <a:t>d</a:t>
            </a:r>
            <a:r>
              <a:rPr lang="en-DE"/>
              <a:t>}</a:t>
            </a:r>
          </a:p>
          <a:p>
            <a:pPr marL="0" indent="0">
              <a:buNone/>
            </a:pPr>
            <a:endParaRPr lang="en-DE" sz="1400"/>
          </a:p>
          <a:p>
            <a:r>
              <a:rPr lang="en-DE" sz="1800"/>
              <a:t>(Hinweis: Gebrauch der Symbole ist hier unterschiedlich, z.T. wird ⊆ für 'Teilmenge' und ⊊ für 'echte Teilmenge' verwendet)</a:t>
            </a:r>
          </a:p>
          <a:p>
            <a:endParaRPr lang="en-DE"/>
          </a:p>
        </p:txBody>
      </p:sp>
      <p:sp>
        <p:nvSpPr>
          <p:cNvPr id="6" name="Text Placeholder 5">
            <a:extLst>
              <a:ext uri="{FF2B5EF4-FFF2-40B4-BE49-F238E27FC236}">
                <a16:creationId xmlns:a16="http://schemas.microsoft.com/office/drawing/2014/main" id="{B0B593FC-EDA0-8F45-8FC0-BDBE1CD117C9}"/>
              </a:ext>
            </a:extLst>
          </p:cNvPr>
          <p:cNvSpPr>
            <a:spLocks noGrp="1"/>
          </p:cNvSpPr>
          <p:nvPr>
            <p:ph type="body" sz="quarter" idx="15"/>
          </p:nvPr>
        </p:nvSpPr>
        <p:spPr/>
        <p:txBody>
          <a:bodyPr/>
          <a:lstStyle/>
          <a:p>
            <a:r>
              <a:rPr lang="en-DE"/>
              <a:t>Substantive und Mengen</a:t>
            </a:r>
          </a:p>
        </p:txBody>
      </p:sp>
    </p:spTree>
    <p:extLst>
      <p:ext uri="{BB962C8B-B14F-4D97-AF65-F5344CB8AC3E}">
        <p14:creationId xmlns:p14="http://schemas.microsoft.com/office/powerpoint/2010/main" val="301036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1920-77A7-E842-9ACF-6D537CF9316A}"/>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35765BD4-0159-9543-9658-044174FBD90B}"/>
              </a:ext>
            </a:extLst>
          </p:cNvPr>
          <p:cNvSpPr>
            <a:spLocks noGrp="1"/>
          </p:cNvSpPr>
          <p:nvPr>
            <p:ph type="ftr" sz="quarter" idx="11"/>
          </p:nvPr>
        </p:nvSpPr>
        <p:spPr/>
        <p:txBody>
          <a:bodyPr/>
          <a:lstStyle/>
          <a:p>
            <a:r>
              <a:rPr lang="de-DE"/>
              <a:t>(Zimmermann 2014: 54f.; Pafel &amp; Reich 2016: 262f.)</a:t>
            </a:r>
          </a:p>
        </p:txBody>
      </p:sp>
      <p:sp>
        <p:nvSpPr>
          <p:cNvPr id="4" name="Slide Number Placeholder 3">
            <a:extLst>
              <a:ext uri="{FF2B5EF4-FFF2-40B4-BE49-F238E27FC236}">
                <a16:creationId xmlns:a16="http://schemas.microsoft.com/office/drawing/2014/main" id="{BFA5A5E9-65B4-1E4D-8C0B-95B5FA4B79DF}"/>
              </a:ext>
            </a:extLst>
          </p:cNvPr>
          <p:cNvSpPr>
            <a:spLocks noGrp="1"/>
          </p:cNvSpPr>
          <p:nvPr>
            <p:ph type="sldNum" sz="quarter" idx="12"/>
          </p:nvPr>
        </p:nvSpPr>
        <p:spPr/>
        <p:txBody>
          <a:bodyPr/>
          <a:lstStyle/>
          <a:p>
            <a:fld id="{9D195BCC-3514-4B1B-9C18-24F3D67EC549}" type="slidenum">
              <a:rPr lang="de-DE" smtClean="0"/>
              <a:t>18</a:t>
            </a:fld>
            <a:endParaRPr lang="de-DE"/>
          </a:p>
        </p:txBody>
      </p:sp>
      <p:sp>
        <p:nvSpPr>
          <p:cNvPr id="5" name="Text Placeholder 4">
            <a:extLst>
              <a:ext uri="{FF2B5EF4-FFF2-40B4-BE49-F238E27FC236}">
                <a16:creationId xmlns:a16="http://schemas.microsoft.com/office/drawing/2014/main" id="{84791B88-6D23-1648-A879-88B0D1905748}"/>
              </a:ext>
            </a:extLst>
          </p:cNvPr>
          <p:cNvSpPr>
            <a:spLocks noGrp="1"/>
          </p:cNvSpPr>
          <p:nvPr>
            <p:ph type="body" sz="quarter" idx="14"/>
          </p:nvPr>
        </p:nvSpPr>
        <p:spPr/>
        <p:txBody>
          <a:bodyPr/>
          <a:lstStyle/>
          <a:p>
            <a:r>
              <a:rPr lang="en-DE"/>
              <a:t>Die Teilmenge ist eine </a:t>
            </a:r>
            <a:r>
              <a:rPr lang="en-DE" b="1"/>
              <a:t>Relation </a:t>
            </a:r>
            <a:r>
              <a:rPr lang="en-DE"/>
              <a:t>(Beziehung), die zwischen zwei Mengen besteht: sie gibt an, in welchem Verhältnis zwei Mengen zueinander stehen.</a:t>
            </a:r>
          </a:p>
          <a:p>
            <a:r>
              <a:rPr lang="en-DE"/>
              <a:t>Neben Mengenrelationen gibt es auch </a:t>
            </a:r>
            <a:r>
              <a:rPr lang="en-DE" b="1"/>
              <a:t>Mengenoperationen</a:t>
            </a:r>
            <a:r>
              <a:rPr lang="en-DE"/>
              <a:t>, durch die aus zwei Mengen eine dritte Menge wird.</a:t>
            </a:r>
          </a:p>
          <a:p>
            <a:endParaRPr lang="en-DE"/>
          </a:p>
          <a:p>
            <a:pPr marL="0" indent="0">
              <a:buNone/>
            </a:pPr>
            <a:r>
              <a:rPr lang="en-DE"/>
              <a:t>Sei A = {</a:t>
            </a:r>
            <a:r>
              <a:rPr lang="en-DE">
                <a:solidFill>
                  <a:srgbClr val="00B050"/>
                </a:solidFill>
              </a:rPr>
              <a:t>a</a:t>
            </a:r>
            <a:r>
              <a:rPr lang="en-DE"/>
              <a:t>, </a:t>
            </a:r>
            <a:r>
              <a:rPr lang="en-DE">
                <a:solidFill>
                  <a:srgbClr val="0070C0"/>
                </a:solidFill>
              </a:rPr>
              <a:t>b</a:t>
            </a:r>
            <a:r>
              <a:rPr lang="en-DE"/>
              <a:t>} und B = {</a:t>
            </a:r>
            <a:r>
              <a:rPr lang="en-DE">
                <a:solidFill>
                  <a:srgbClr val="0070C0"/>
                </a:solidFill>
              </a:rPr>
              <a:t>b</a:t>
            </a:r>
            <a:r>
              <a:rPr lang="en-DE"/>
              <a:t>, </a:t>
            </a:r>
            <a:r>
              <a:rPr lang="en-DE">
                <a:solidFill>
                  <a:srgbClr val="7030A0"/>
                </a:solidFill>
              </a:rPr>
              <a:t>c</a:t>
            </a:r>
            <a:r>
              <a:rPr lang="en-DE"/>
              <a:t>}, dann gilt:</a:t>
            </a:r>
          </a:p>
          <a:p>
            <a:pPr marL="0" indent="0">
              <a:buNone/>
            </a:pPr>
            <a:r>
              <a:rPr lang="en-DE"/>
              <a:t>A ∩ B = {</a:t>
            </a:r>
            <a:r>
              <a:rPr lang="en-DE">
                <a:solidFill>
                  <a:srgbClr val="0070C0"/>
                </a:solidFill>
              </a:rPr>
              <a:t>b</a:t>
            </a:r>
            <a:r>
              <a:rPr lang="en-DE"/>
              <a:t>}		</a:t>
            </a:r>
            <a:r>
              <a:rPr lang="en-DE">
                <a:solidFill>
                  <a:schemeClr val="accent1">
                    <a:lumMod val="90000"/>
                    <a:lumOff val="10000"/>
                  </a:schemeClr>
                </a:solidFill>
              </a:rPr>
              <a:t>Schnittmenge (intersection)</a:t>
            </a:r>
            <a:endParaRPr lang="en-DE"/>
          </a:p>
          <a:p>
            <a:pPr marL="0" indent="0">
              <a:buNone/>
            </a:pPr>
            <a:r>
              <a:rPr lang="en-DE"/>
              <a:t>A ∪ B = {</a:t>
            </a:r>
            <a:r>
              <a:rPr lang="en-DE">
                <a:solidFill>
                  <a:srgbClr val="00B050"/>
                </a:solidFill>
              </a:rPr>
              <a:t>a</a:t>
            </a:r>
            <a:r>
              <a:rPr lang="en-DE"/>
              <a:t>, </a:t>
            </a:r>
            <a:r>
              <a:rPr lang="en-DE">
                <a:solidFill>
                  <a:srgbClr val="0070C0"/>
                </a:solidFill>
              </a:rPr>
              <a:t>b</a:t>
            </a:r>
            <a:r>
              <a:rPr lang="en-DE"/>
              <a:t>, </a:t>
            </a:r>
            <a:r>
              <a:rPr lang="en-DE">
                <a:solidFill>
                  <a:srgbClr val="7030A0"/>
                </a:solidFill>
              </a:rPr>
              <a:t>c</a:t>
            </a:r>
            <a:r>
              <a:rPr lang="en-DE"/>
              <a:t>}		</a:t>
            </a:r>
            <a:r>
              <a:rPr lang="en-DE">
                <a:solidFill>
                  <a:srgbClr val="00B050"/>
                </a:solidFill>
              </a:rPr>
              <a:t>Vereinigungsmenge (union)</a:t>
            </a:r>
            <a:endParaRPr lang="en-DE"/>
          </a:p>
        </p:txBody>
      </p:sp>
      <p:sp>
        <p:nvSpPr>
          <p:cNvPr id="6" name="Text Placeholder 5">
            <a:extLst>
              <a:ext uri="{FF2B5EF4-FFF2-40B4-BE49-F238E27FC236}">
                <a16:creationId xmlns:a16="http://schemas.microsoft.com/office/drawing/2014/main" id="{822FEACE-C2E6-6444-8E9F-F5035ECC9F95}"/>
              </a:ext>
            </a:extLst>
          </p:cNvPr>
          <p:cNvSpPr>
            <a:spLocks noGrp="1"/>
          </p:cNvSpPr>
          <p:nvPr>
            <p:ph type="body" sz="quarter" idx="15"/>
          </p:nvPr>
        </p:nvSpPr>
        <p:spPr/>
        <p:txBody>
          <a:bodyPr/>
          <a:lstStyle/>
          <a:p>
            <a:r>
              <a:rPr lang="en-DE"/>
              <a:t>Substantive und Mengen</a:t>
            </a:r>
          </a:p>
        </p:txBody>
      </p:sp>
    </p:spTree>
    <p:extLst>
      <p:ext uri="{BB962C8B-B14F-4D97-AF65-F5344CB8AC3E}">
        <p14:creationId xmlns:p14="http://schemas.microsoft.com/office/powerpoint/2010/main" val="58685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7CBB-0455-4349-8042-70676DF46F51}"/>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978F5BC7-29D0-594A-9B7B-6EAB3E9832C1}"/>
              </a:ext>
            </a:extLst>
          </p:cNvPr>
          <p:cNvSpPr>
            <a:spLocks noGrp="1"/>
          </p:cNvSpPr>
          <p:nvPr>
            <p:ph type="ftr" sz="quarter" idx="11"/>
          </p:nvPr>
        </p:nvSpPr>
        <p:spPr/>
        <p:txBody>
          <a:bodyPr/>
          <a:lstStyle/>
          <a:p>
            <a:r>
              <a:rPr lang="de-DE"/>
              <a:t>(Zimmermann 2014: 55)</a:t>
            </a:r>
          </a:p>
        </p:txBody>
      </p:sp>
      <p:sp>
        <p:nvSpPr>
          <p:cNvPr id="4" name="Slide Number Placeholder 3">
            <a:extLst>
              <a:ext uri="{FF2B5EF4-FFF2-40B4-BE49-F238E27FC236}">
                <a16:creationId xmlns:a16="http://schemas.microsoft.com/office/drawing/2014/main" id="{361A3430-26AD-3647-955E-0F6290385236}"/>
              </a:ext>
            </a:extLst>
          </p:cNvPr>
          <p:cNvSpPr>
            <a:spLocks noGrp="1"/>
          </p:cNvSpPr>
          <p:nvPr>
            <p:ph type="sldNum" sz="quarter" idx="12"/>
          </p:nvPr>
        </p:nvSpPr>
        <p:spPr/>
        <p:txBody>
          <a:bodyPr/>
          <a:lstStyle/>
          <a:p>
            <a:fld id="{9D195BCC-3514-4B1B-9C18-24F3D67EC549}" type="slidenum">
              <a:rPr lang="de-DE" smtClean="0"/>
              <a:t>19</a:t>
            </a:fld>
            <a:endParaRPr lang="de-DE"/>
          </a:p>
        </p:txBody>
      </p:sp>
      <p:sp>
        <p:nvSpPr>
          <p:cNvPr id="5" name="Text Placeholder 4">
            <a:extLst>
              <a:ext uri="{FF2B5EF4-FFF2-40B4-BE49-F238E27FC236}">
                <a16:creationId xmlns:a16="http://schemas.microsoft.com/office/drawing/2014/main" id="{FBC02BA5-4BDB-0C46-B5A6-22B9F2FF7249}"/>
              </a:ext>
            </a:extLst>
          </p:cNvPr>
          <p:cNvSpPr>
            <a:spLocks noGrp="1"/>
          </p:cNvSpPr>
          <p:nvPr>
            <p:ph type="body" sz="quarter" idx="14"/>
          </p:nvPr>
        </p:nvSpPr>
        <p:spPr/>
        <p:txBody>
          <a:bodyPr/>
          <a:lstStyle/>
          <a:p>
            <a:r>
              <a:rPr lang="en-DE"/>
              <a:t>Mit dieser Notation können wir den Zusammenhang von Extensionen formalisieren:</a:t>
            </a:r>
          </a:p>
          <a:p>
            <a:pPr marL="0" indent="0">
              <a:buNone/>
            </a:pPr>
            <a:endParaRPr lang="en-DE"/>
          </a:p>
          <a:p>
            <a:pPr marL="0" indent="0">
              <a:buNone/>
            </a:pPr>
            <a:r>
              <a:rPr lang="en-DE"/>
              <a:t>		[[</a:t>
            </a:r>
            <a:r>
              <a:rPr lang="en-DE">
                <a:solidFill>
                  <a:srgbClr val="0070C0"/>
                </a:solidFill>
              </a:rPr>
              <a:t>blonde</a:t>
            </a:r>
            <a:r>
              <a:rPr lang="en-DE"/>
              <a:t> </a:t>
            </a:r>
            <a:r>
              <a:rPr lang="en-DE">
                <a:solidFill>
                  <a:srgbClr val="00B050"/>
                </a:solidFill>
              </a:rPr>
              <a:t>Sängerin</a:t>
            </a:r>
            <a:r>
              <a:rPr lang="en-DE"/>
              <a:t>]] = [[</a:t>
            </a:r>
            <a:r>
              <a:rPr lang="en-DE">
                <a:solidFill>
                  <a:srgbClr val="0070C0"/>
                </a:solidFill>
              </a:rPr>
              <a:t>blond</a:t>
            </a:r>
            <a:r>
              <a:rPr lang="en-DE"/>
              <a:t>]] ∩ [[</a:t>
            </a:r>
            <a:r>
              <a:rPr lang="en-DE">
                <a:solidFill>
                  <a:srgbClr val="00B050"/>
                </a:solidFill>
              </a:rPr>
              <a:t>Sängerin</a:t>
            </a:r>
            <a:r>
              <a:rPr lang="en-DE"/>
              <a:t>]]</a:t>
            </a:r>
          </a:p>
          <a:p>
            <a:pPr marL="0" indent="0">
              <a:buNone/>
            </a:pPr>
            <a:r>
              <a:rPr lang="en-DE"/>
              <a:t>allgemein:	[[</a:t>
            </a:r>
            <a:r>
              <a:rPr lang="en-DE">
                <a:solidFill>
                  <a:srgbClr val="0070C0"/>
                </a:solidFill>
              </a:rPr>
              <a:t>A</a:t>
            </a:r>
            <a:r>
              <a:rPr lang="en-DE"/>
              <a:t> + </a:t>
            </a:r>
            <a:r>
              <a:rPr lang="en-DE">
                <a:solidFill>
                  <a:srgbClr val="00B050"/>
                </a:solidFill>
              </a:rPr>
              <a:t>N</a:t>
            </a:r>
            <a:r>
              <a:rPr lang="en-DE"/>
              <a:t>]]	 = [[</a:t>
            </a:r>
            <a:r>
              <a:rPr lang="en-DE">
                <a:solidFill>
                  <a:srgbClr val="0070C0"/>
                </a:solidFill>
              </a:rPr>
              <a:t>A</a:t>
            </a:r>
            <a:r>
              <a:rPr lang="en-DE"/>
              <a:t>]] ∩ [[</a:t>
            </a:r>
            <a:r>
              <a:rPr lang="en-DE">
                <a:solidFill>
                  <a:srgbClr val="00B050"/>
                </a:solidFill>
              </a:rPr>
              <a:t>N</a:t>
            </a:r>
            <a:r>
              <a:rPr lang="en-DE"/>
              <a:t>]]</a:t>
            </a:r>
          </a:p>
          <a:p>
            <a:pPr marL="0" indent="0">
              <a:buNone/>
            </a:pPr>
            <a:endParaRPr lang="en-DE"/>
          </a:p>
          <a:p>
            <a:r>
              <a:rPr lang="en-GB">
                <a:solidFill>
                  <a:srgbClr val="0070C0"/>
                </a:solidFill>
              </a:rPr>
              <a:t>Extensionales Kompositionalitätsprinzip</a:t>
            </a:r>
            <a:r>
              <a:rPr lang="en-GB"/>
              <a:t>:  Die Extension eines zusammengesetzten Ausdrucks ergibt sich durch Kombination der Extensionen seiner unmittelbaren Teile.</a:t>
            </a:r>
          </a:p>
          <a:p>
            <a:pPr marL="0" indent="0">
              <a:buNone/>
            </a:pPr>
            <a:endParaRPr lang="en-DE"/>
          </a:p>
          <a:p>
            <a:endParaRPr lang="en-DE"/>
          </a:p>
          <a:p>
            <a:endParaRPr lang="en-DE"/>
          </a:p>
        </p:txBody>
      </p:sp>
      <p:sp>
        <p:nvSpPr>
          <p:cNvPr id="6" name="Text Placeholder 5">
            <a:extLst>
              <a:ext uri="{FF2B5EF4-FFF2-40B4-BE49-F238E27FC236}">
                <a16:creationId xmlns:a16="http://schemas.microsoft.com/office/drawing/2014/main" id="{D7C9F3D8-9CA6-A54E-892A-A41D5BF19FDD}"/>
              </a:ext>
            </a:extLst>
          </p:cNvPr>
          <p:cNvSpPr>
            <a:spLocks noGrp="1"/>
          </p:cNvSpPr>
          <p:nvPr>
            <p:ph type="body" sz="quarter" idx="15"/>
          </p:nvPr>
        </p:nvSpPr>
        <p:spPr/>
        <p:txBody>
          <a:bodyPr/>
          <a:lstStyle/>
          <a:p>
            <a:r>
              <a:rPr lang="en-DE"/>
              <a:t>Substantive und Mengen</a:t>
            </a:r>
          </a:p>
        </p:txBody>
      </p:sp>
    </p:spTree>
    <p:extLst>
      <p:ext uri="{BB962C8B-B14F-4D97-AF65-F5344CB8AC3E}">
        <p14:creationId xmlns:p14="http://schemas.microsoft.com/office/powerpoint/2010/main" val="221047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3439-CD3B-9C43-8B29-BD728FC0BCAE}"/>
              </a:ext>
            </a:extLst>
          </p:cNvPr>
          <p:cNvSpPr>
            <a:spLocks noGrp="1"/>
          </p:cNvSpPr>
          <p:nvPr>
            <p:ph type="title"/>
          </p:nvPr>
        </p:nvSpPr>
        <p:spPr/>
        <p:txBody>
          <a:bodyPr/>
          <a:lstStyle/>
          <a:p>
            <a:endParaRPr lang="en-DE"/>
          </a:p>
        </p:txBody>
      </p:sp>
      <p:sp>
        <p:nvSpPr>
          <p:cNvPr id="3" name="Footer Placeholder 2">
            <a:extLst>
              <a:ext uri="{FF2B5EF4-FFF2-40B4-BE49-F238E27FC236}">
                <a16:creationId xmlns:a16="http://schemas.microsoft.com/office/drawing/2014/main" id="{EDA5DBD2-99D5-F044-BD58-B1FB704A8AC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F8AF799-9F8D-D046-A540-B6967E42EC3A}"/>
              </a:ext>
            </a:extLst>
          </p:cNvPr>
          <p:cNvSpPr>
            <a:spLocks noGrp="1"/>
          </p:cNvSpPr>
          <p:nvPr>
            <p:ph type="sldNum" sz="quarter" idx="12"/>
          </p:nvPr>
        </p:nvSpPr>
        <p:spPr/>
        <p:txBody>
          <a:bodyPr/>
          <a:lstStyle/>
          <a:p>
            <a:fld id="{9D195BCC-3514-4B1B-9C18-24F3D67EC549}" type="slidenum">
              <a:rPr lang="de-DE" smtClean="0"/>
              <a:t>2</a:t>
            </a:fld>
            <a:endParaRPr lang="de-DE"/>
          </a:p>
        </p:txBody>
      </p:sp>
      <p:sp>
        <p:nvSpPr>
          <p:cNvPr id="5" name="Text Placeholder 4">
            <a:extLst>
              <a:ext uri="{FF2B5EF4-FFF2-40B4-BE49-F238E27FC236}">
                <a16:creationId xmlns:a16="http://schemas.microsoft.com/office/drawing/2014/main" id="{59A0BA00-643D-2343-9D75-05C6B9796BA3}"/>
              </a:ext>
            </a:extLst>
          </p:cNvPr>
          <p:cNvSpPr>
            <a:spLocks noGrp="1"/>
          </p:cNvSpPr>
          <p:nvPr>
            <p:ph type="body" sz="quarter" idx="14"/>
          </p:nvPr>
        </p:nvSpPr>
        <p:spPr>
          <a:xfrm>
            <a:off x="490857" y="1799154"/>
            <a:ext cx="8101012" cy="3311525"/>
          </a:xfrm>
        </p:spPr>
        <p:txBody>
          <a:bodyPr/>
          <a:lstStyle/>
          <a:p>
            <a:pPr marL="0" indent="0">
              <a:buNone/>
            </a:pPr>
            <a:endParaRPr lang="en-DE"/>
          </a:p>
          <a:p>
            <a:pPr marL="0" indent="0" algn="ctr">
              <a:buNone/>
            </a:pPr>
            <a:r>
              <a:rPr lang="en-DE" sz="2800" i="1">
                <a:latin typeface="Garamond" panose="02020404030301010803" pitchFamily="18" charset="0"/>
              </a:rPr>
              <a:t>P</a:t>
            </a:r>
            <a:r>
              <a:rPr lang="en-DE" sz="2800">
                <a:latin typeface="Garamond" panose="02020404030301010803" pitchFamily="18" charset="0"/>
              </a:rPr>
              <a:t> ∨ (</a:t>
            </a:r>
            <a:r>
              <a:rPr lang="en-DE" sz="2800" i="1">
                <a:latin typeface="Garamond" panose="02020404030301010803" pitchFamily="18" charset="0"/>
              </a:rPr>
              <a:t>Q</a:t>
            </a:r>
            <a:r>
              <a:rPr lang="en-DE" sz="2800">
                <a:latin typeface="Garamond" panose="02020404030301010803" pitchFamily="18" charset="0"/>
              </a:rPr>
              <a:t> ∧ (¬</a:t>
            </a:r>
            <a:r>
              <a:rPr lang="en-DE" sz="2800" i="1">
                <a:latin typeface="Garamond" panose="02020404030301010803" pitchFamily="18" charset="0"/>
              </a:rPr>
              <a:t>R</a:t>
            </a:r>
            <a:r>
              <a:rPr lang="en-DE" sz="2800">
                <a:latin typeface="Garamond" panose="02020404030301010803" pitchFamily="18" charset="0"/>
              </a:rPr>
              <a:t>))) →</a:t>
            </a:r>
            <a:r>
              <a:rPr lang="en-DE" sz="2800">
                <a:latin typeface="Garamond" panose="02020404030301010803" pitchFamily="18" charset="0"/>
                <a:sym typeface="Wingdings" pitchFamily="2" charset="2"/>
              </a:rPr>
              <a:t> </a:t>
            </a:r>
            <a:r>
              <a:rPr lang="en-DE" sz="2800" i="1">
                <a:latin typeface="Garamond" panose="02020404030301010803" pitchFamily="18" charset="0"/>
                <a:sym typeface="Wingdings" pitchFamily="2" charset="2"/>
              </a:rPr>
              <a:t>S</a:t>
            </a:r>
            <a:endParaRPr lang="en-DE" sz="2800" i="1">
              <a:latin typeface="Garamond" panose="02020404030301010803" pitchFamily="18" charset="0"/>
            </a:endParaRPr>
          </a:p>
          <a:p>
            <a:endParaRPr lang="en-DE"/>
          </a:p>
        </p:txBody>
      </p:sp>
      <p:sp>
        <p:nvSpPr>
          <p:cNvPr id="6" name="Text Placeholder 5">
            <a:extLst>
              <a:ext uri="{FF2B5EF4-FFF2-40B4-BE49-F238E27FC236}">
                <a16:creationId xmlns:a16="http://schemas.microsoft.com/office/drawing/2014/main" id="{3EBE621C-8CA1-0B4E-A201-ABE312636282}"/>
              </a:ext>
            </a:extLst>
          </p:cNvPr>
          <p:cNvSpPr>
            <a:spLocks noGrp="1"/>
          </p:cNvSpPr>
          <p:nvPr>
            <p:ph type="body" sz="quarter" idx="15"/>
          </p:nvPr>
        </p:nvSpPr>
        <p:spPr/>
        <p:txBody>
          <a:bodyPr/>
          <a:lstStyle/>
          <a:p>
            <a:endParaRPr lang="en-DE"/>
          </a:p>
        </p:txBody>
      </p:sp>
      <p:sp>
        <p:nvSpPr>
          <p:cNvPr id="7" name="Rectangle 1">
            <a:extLst>
              <a:ext uri="{FF2B5EF4-FFF2-40B4-BE49-F238E27FC236}">
                <a16:creationId xmlns:a16="http://schemas.microsoft.com/office/drawing/2014/main" id="{6F5B55BB-2905-BC4F-A9C4-BBE892CD3C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800" b="0" i="0" u="none" strike="noStrike" cap="none" normalizeH="0" baseline="0">
                <a:ln>
                  <a:noFill/>
                </a:ln>
                <a:solidFill>
                  <a:schemeClr val="tx1"/>
                </a:solidFill>
                <a:effectLst/>
                <a:latin typeface="Arial" panose="020B0604020202020204" pitchFamily="34" charset="0"/>
              </a:rPr>
              <a:t>  </a:t>
            </a:r>
            <a:r>
              <a:rPr kumimoji="0" lang="en-DE" altLang="en-DE" sz="1900" b="0" i="0" u="none" strike="noStrike" cap="none" normalizeH="0" baseline="0">
                <a:ln>
                  <a:noFill/>
                </a:ln>
                <a:solidFill>
                  <a:schemeClr val="tx1"/>
                </a:solidFill>
                <a:effectLst/>
                <a:latin typeface="Arial" panose="020B0604020202020204" pitchFamily="34" charset="0"/>
              </a:rPr>
              <a:t>     </a:t>
            </a:r>
            <a:r>
              <a:rPr kumimoji="0" lang="en-DE" altLang="en-DE" sz="1800" b="0" i="0" u="none" strike="noStrike" cap="none" normalizeH="0" baseline="0">
                <a:ln>
                  <a:noFill/>
                </a:ln>
                <a:solidFill>
                  <a:schemeClr val="tx1"/>
                </a:solidFill>
                <a:effectLst/>
                <a:latin typeface="Arial" panose="020B0604020202020204" pitchFamily="34" charset="0"/>
              </a:rPr>
              <a:t>. </a:t>
            </a:r>
          </a:p>
        </p:txBody>
      </p:sp>
      <p:sp>
        <p:nvSpPr>
          <p:cNvPr id="8" name="AutoShape 2" descr="(P\vee (Q\wedge (\neg R)))\rightarrow S">
            <a:extLst>
              <a:ext uri="{FF2B5EF4-FFF2-40B4-BE49-F238E27FC236}">
                <a16:creationId xmlns:a16="http://schemas.microsoft.com/office/drawing/2014/main" id="{1D52D21E-EE2C-2F40-9D64-DC2F5EA01E5B}"/>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E"/>
          </a:p>
        </p:txBody>
      </p:sp>
    </p:spTree>
    <p:extLst>
      <p:ext uri="{BB962C8B-B14F-4D97-AF65-F5344CB8AC3E}">
        <p14:creationId xmlns:p14="http://schemas.microsoft.com/office/powerpoint/2010/main" val="328523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AB14-2476-CD41-A193-746EF03E76D9}"/>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E8C40D7A-ED95-5D41-804B-E4331D8883A3}"/>
              </a:ext>
            </a:extLst>
          </p:cNvPr>
          <p:cNvSpPr>
            <a:spLocks noGrp="1"/>
          </p:cNvSpPr>
          <p:nvPr>
            <p:ph type="ftr" sz="quarter" idx="11"/>
          </p:nvPr>
        </p:nvSpPr>
        <p:spPr/>
        <p:txBody>
          <a:bodyPr/>
          <a:lstStyle/>
          <a:p>
            <a:r>
              <a:rPr lang="de-DE"/>
              <a:t>(Zimmermann 2014: 56f.)</a:t>
            </a:r>
          </a:p>
        </p:txBody>
      </p:sp>
      <p:sp>
        <p:nvSpPr>
          <p:cNvPr id="4" name="Slide Number Placeholder 3">
            <a:extLst>
              <a:ext uri="{FF2B5EF4-FFF2-40B4-BE49-F238E27FC236}">
                <a16:creationId xmlns:a16="http://schemas.microsoft.com/office/drawing/2014/main" id="{BBFF27AA-1AED-D34F-BDC8-524A8071536E}"/>
              </a:ext>
            </a:extLst>
          </p:cNvPr>
          <p:cNvSpPr>
            <a:spLocks noGrp="1"/>
          </p:cNvSpPr>
          <p:nvPr>
            <p:ph type="sldNum" sz="quarter" idx="12"/>
          </p:nvPr>
        </p:nvSpPr>
        <p:spPr/>
        <p:txBody>
          <a:bodyPr/>
          <a:lstStyle/>
          <a:p>
            <a:fld id="{9D195BCC-3514-4B1B-9C18-24F3D67EC549}" type="slidenum">
              <a:rPr lang="de-DE" smtClean="0"/>
              <a:t>20</a:t>
            </a:fld>
            <a:endParaRPr lang="de-DE"/>
          </a:p>
        </p:txBody>
      </p:sp>
      <p:sp>
        <p:nvSpPr>
          <p:cNvPr id="5" name="Text Placeholder 4">
            <a:extLst>
              <a:ext uri="{FF2B5EF4-FFF2-40B4-BE49-F238E27FC236}">
                <a16:creationId xmlns:a16="http://schemas.microsoft.com/office/drawing/2014/main" id="{77440121-911C-7F42-AB30-DD50EB807684}"/>
              </a:ext>
            </a:extLst>
          </p:cNvPr>
          <p:cNvSpPr>
            <a:spLocks noGrp="1"/>
          </p:cNvSpPr>
          <p:nvPr>
            <p:ph type="body" sz="quarter" idx="14"/>
          </p:nvPr>
        </p:nvSpPr>
        <p:spPr>
          <a:xfrm>
            <a:off x="521550" y="1545752"/>
            <a:ext cx="6426714" cy="3311525"/>
          </a:xfrm>
        </p:spPr>
        <p:txBody>
          <a:bodyPr/>
          <a:lstStyle/>
          <a:p>
            <a:pPr marL="0" indent="0">
              <a:buNone/>
            </a:pPr>
            <a:r>
              <a:rPr lang="en-DE" i="1"/>
              <a:t>Fritz kennt eine blonde Sängerin.</a:t>
            </a:r>
          </a:p>
          <a:p>
            <a:pPr marL="0" indent="0">
              <a:buNone/>
            </a:pPr>
            <a:r>
              <a:rPr lang="en-DE" i="1"/>
              <a:t>Fritz kennt eine Sängerin, die blond ist.</a:t>
            </a:r>
          </a:p>
          <a:p>
            <a:pPr marL="0" indent="0">
              <a:buNone/>
            </a:pPr>
            <a:endParaRPr lang="en-DE" i="1"/>
          </a:p>
          <a:p>
            <a:pPr marL="0" indent="0">
              <a:buNone/>
            </a:pPr>
            <a:r>
              <a:rPr lang="en-DE"/>
              <a:t>	[[Sängerin, die blond ist]]</a:t>
            </a:r>
          </a:p>
          <a:p>
            <a:pPr marL="0" indent="0">
              <a:buNone/>
            </a:pPr>
            <a:r>
              <a:rPr lang="en-DE"/>
              <a:t>=	[[Sängerin]] ∩ [[die blond ist]]</a:t>
            </a:r>
          </a:p>
          <a:p>
            <a:pPr marL="0" indent="0">
              <a:buNone/>
            </a:pPr>
            <a:r>
              <a:rPr lang="en-DE"/>
              <a:t>=	[[die blond ist]] ∩ [[Sängerin]]</a:t>
            </a:r>
          </a:p>
          <a:p>
            <a:pPr marL="0" indent="0">
              <a:buNone/>
            </a:pPr>
            <a:r>
              <a:rPr lang="en-DE"/>
              <a:t>=	[[blond]] ∩ [[Sängerin]]</a:t>
            </a:r>
          </a:p>
          <a:p>
            <a:pPr marL="0" indent="0">
              <a:buNone/>
            </a:pPr>
            <a:r>
              <a:rPr lang="en-DE"/>
              <a:t>=	[[blonde Sängerin]]</a:t>
            </a:r>
          </a:p>
        </p:txBody>
      </p:sp>
      <p:sp>
        <p:nvSpPr>
          <p:cNvPr id="6" name="Text Placeholder 5">
            <a:extLst>
              <a:ext uri="{FF2B5EF4-FFF2-40B4-BE49-F238E27FC236}">
                <a16:creationId xmlns:a16="http://schemas.microsoft.com/office/drawing/2014/main" id="{92BF4230-8681-814B-AE62-3C8032EF842F}"/>
              </a:ext>
            </a:extLst>
          </p:cNvPr>
          <p:cNvSpPr>
            <a:spLocks noGrp="1"/>
          </p:cNvSpPr>
          <p:nvPr>
            <p:ph type="body" sz="quarter" idx="15"/>
          </p:nvPr>
        </p:nvSpPr>
        <p:spPr/>
        <p:txBody>
          <a:bodyPr/>
          <a:lstStyle/>
          <a:p>
            <a:r>
              <a:rPr lang="en-DE"/>
              <a:t>Relativsätze und Erfüllungsmenge</a:t>
            </a:r>
          </a:p>
        </p:txBody>
      </p:sp>
      <p:pic>
        <p:nvPicPr>
          <p:cNvPr id="1026" name="Picture 2">
            <a:extLst>
              <a:ext uri="{FF2B5EF4-FFF2-40B4-BE49-F238E27FC236}">
                <a16:creationId xmlns:a16="http://schemas.microsoft.com/office/drawing/2014/main" id="{D5950471-A3D9-104A-8804-F67103AA6E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709" y="1107999"/>
            <a:ext cx="2084291" cy="36967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D53A33-0CCD-2345-9892-0FA369FEB8E2}"/>
              </a:ext>
            </a:extLst>
          </p:cNvPr>
          <p:cNvSpPr txBox="1"/>
          <p:nvPr/>
        </p:nvSpPr>
        <p:spPr>
          <a:xfrm>
            <a:off x="4860032" y="3230469"/>
            <a:ext cx="2199677" cy="830997"/>
          </a:xfrm>
          <a:prstGeom prst="rect">
            <a:avLst/>
          </a:prstGeom>
          <a:noFill/>
        </p:spPr>
        <p:txBody>
          <a:bodyPr wrap="square" rtlCol="0">
            <a:spAutoFit/>
          </a:bodyPr>
          <a:lstStyle/>
          <a:p>
            <a:pPr algn="l"/>
            <a:r>
              <a:rPr lang="en-DE" sz="1600" dirty="0" err="1">
                <a:solidFill>
                  <a:srgbClr val="0070C0"/>
                </a:solidFill>
              </a:rPr>
              <a:t>Kommutativität:</a:t>
            </a:r>
          </a:p>
          <a:p>
            <a:r>
              <a:rPr lang="en-GB" sz="1600">
                <a:solidFill>
                  <a:srgbClr val="0070C0"/>
                </a:solidFill>
              </a:rPr>
              <a:t>A </a:t>
            </a:r>
            <a:r>
              <a:rPr lang="en-DE" sz="1600">
                <a:solidFill>
                  <a:srgbClr val="0070C0"/>
                </a:solidFill>
              </a:rPr>
              <a:t>∩</a:t>
            </a:r>
            <a:r>
              <a:rPr lang="en-GB" sz="1600">
                <a:solidFill>
                  <a:srgbClr val="0070C0"/>
                </a:solidFill>
              </a:rPr>
              <a:t> B = B </a:t>
            </a:r>
            <a:r>
              <a:rPr lang="en-DE" sz="1600">
                <a:solidFill>
                  <a:srgbClr val="0070C0"/>
                </a:solidFill>
              </a:rPr>
              <a:t>∩</a:t>
            </a:r>
            <a:r>
              <a:rPr lang="en-GB" sz="1600">
                <a:solidFill>
                  <a:srgbClr val="0070C0"/>
                </a:solidFill>
              </a:rPr>
              <a:t> A</a:t>
            </a:r>
          </a:p>
          <a:p>
            <a:pPr algn="l"/>
            <a:endParaRPr lang="en-DE" sz="1600" dirty="0" err="1">
              <a:solidFill>
                <a:srgbClr val="0070C0"/>
              </a:solidFill>
            </a:endParaRPr>
          </a:p>
        </p:txBody>
      </p:sp>
    </p:spTree>
    <p:extLst>
      <p:ext uri="{BB962C8B-B14F-4D97-AF65-F5344CB8AC3E}">
        <p14:creationId xmlns:p14="http://schemas.microsoft.com/office/powerpoint/2010/main" val="13195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ECF9-21EB-BD43-A857-68839D8EEF7B}"/>
              </a:ext>
            </a:extLst>
          </p:cNvPr>
          <p:cNvSpPr>
            <a:spLocks noGrp="1"/>
          </p:cNvSpPr>
          <p:nvPr>
            <p:ph type="title"/>
          </p:nvPr>
        </p:nvSpPr>
        <p:spPr/>
        <p:txBody>
          <a:bodyPr/>
          <a:lstStyle/>
          <a:p>
            <a:r>
              <a:rPr lang="en-DE"/>
              <a:t>Logische Semantik</a:t>
            </a:r>
          </a:p>
        </p:txBody>
      </p:sp>
      <p:sp>
        <p:nvSpPr>
          <p:cNvPr id="3" name="Footer Placeholder 2">
            <a:extLst>
              <a:ext uri="{FF2B5EF4-FFF2-40B4-BE49-F238E27FC236}">
                <a16:creationId xmlns:a16="http://schemas.microsoft.com/office/drawing/2014/main" id="{4AC32B01-BFE2-A746-864F-3BD91B0BD048}"/>
              </a:ext>
            </a:extLst>
          </p:cNvPr>
          <p:cNvSpPr>
            <a:spLocks noGrp="1"/>
          </p:cNvSpPr>
          <p:nvPr>
            <p:ph type="ftr" sz="quarter" idx="11"/>
          </p:nvPr>
        </p:nvSpPr>
        <p:spPr/>
        <p:txBody>
          <a:bodyPr/>
          <a:lstStyle/>
          <a:p>
            <a:r>
              <a:rPr lang="de-DE"/>
              <a:t>(Zimmermann 2014: 59f.)</a:t>
            </a:r>
          </a:p>
        </p:txBody>
      </p:sp>
      <p:sp>
        <p:nvSpPr>
          <p:cNvPr id="4" name="Slide Number Placeholder 3">
            <a:extLst>
              <a:ext uri="{FF2B5EF4-FFF2-40B4-BE49-F238E27FC236}">
                <a16:creationId xmlns:a16="http://schemas.microsoft.com/office/drawing/2014/main" id="{7183774B-5D08-F547-A81F-F43941011C4C}"/>
              </a:ext>
            </a:extLst>
          </p:cNvPr>
          <p:cNvSpPr>
            <a:spLocks noGrp="1"/>
          </p:cNvSpPr>
          <p:nvPr>
            <p:ph type="sldNum" sz="quarter" idx="12"/>
          </p:nvPr>
        </p:nvSpPr>
        <p:spPr/>
        <p:txBody>
          <a:bodyPr/>
          <a:lstStyle/>
          <a:p>
            <a:fld id="{9D195BCC-3514-4B1B-9C18-24F3D67EC549}" type="slidenum">
              <a:rPr lang="de-DE" smtClean="0"/>
              <a:t>21</a:t>
            </a:fld>
            <a:endParaRPr lang="de-DE"/>
          </a:p>
        </p:txBody>
      </p:sp>
      <p:sp>
        <p:nvSpPr>
          <p:cNvPr id="5" name="Text Placeholder 4">
            <a:extLst>
              <a:ext uri="{FF2B5EF4-FFF2-40B4-BE49-F238E27FC236}">
                <a16:creationId xmlns:a16="http://schemas.microsoft.com/office/drawing/2014/main" id="{EDC861E4-6B70-3944-981B-FA240CAE2A6A}"/>
              </a:ext>
            </a:extLst>
          </p:cNvPr>
          <p:cNvSpPr>
            <a:spLocks noGrp="1"/>
          </p:cNvSpPr>
          <p:nvPr>
            <p:ph type="body" sz="quarter" idx="14"/>
          </p:nvPr>
        </p:nvSpPr>
        <p:spPr>
          <a:xfrm>
            <a:off x="521550" y="1494805"/>
            <a:ext cx="8101012" cy="3311525"/>
          </a:xfrm>
        </p:spPr>
        <p:txBody>
          <a:bodyPr/>
          <a:lstStyle/>
          <a:p>
            <a:r>
              <a:rPr lang="en-DE"/>
              <a:t>jedes Prädikat (hier im Sinne der Satzgliedlehre!) hat eine Erfüllungsmenge:</a:t>
            </a:r>
          </a:p>
          <a:p>
            <a:pPr lvl="1"/>
            <a:r>
              <a:rPr lang="en-DE"/>
              <a:t>z.B. ist die Erfüllungsmenge des Finitums </a:t>
            </a:r>
            <a:r>
              <a:rPr lang="en-DE" i="1"/>
              <a:t>schläft </a:t>
            </a:r>
            <a:r>
              <a:rPr lang="en-DE"/>
              <a:t>die Menge aller Personen, die schlafen.</a:t>
            </a:r>
          </a:p>
          <a:p>
            <a:r>
              <a:rPr lang="en-DE"/>
              <a:t>Die Extension von Prädikaten ist ihre Erfüllungsmenge.</a:t>
            </a:r>
          </a:p>
          <a:p>
            <a:endParaRPr lang="en-DE"/>
          </a:p>
          <a:p>
            <a:pPr marL="0" indent="0" algn="ctr">
              <a:buNone/>
            </a:pPr>
            <a:r>
              <a:rPr lang="en-DE" i="1"/>
              <a:t>Sie </a:t>
            </a:r>
            <a:r>
              <a:rPr lang="en-DE" i="1" u="sng"/>
              <a:t>ist verheiratet</a:t>
            </a:r>
            <a:endParaRPr lang="en-DE"/>
          </a:p>
          <a:p>
            <a:pPr marL="0" indent="0" algn="ctr">
              <a:buNone/>
            </a:pPr>
            <a:r>
              <a:rPr lang="en-DE"/>
              <a:t>[[ist verheiratet]] </a:t>
            </a:r>
          </a:p>
          <a:p>
            <a:pPr marL="0" indent="0" algn="ctr">
              <a:buNone/>
            </a:pPr>
            <a:r>
              <a:rPr lang="en-DE"/>
              <a:t>= [[verheiratet]]</a:t>
            </a:r>
          </a:p>
          <a:p>
            <a:pPr marL="0" indent="0" algn="ctr">
              <a:buNone/>
            </a:pPr>
            <a:r>
              <a:rPr lang="en-DE"/>
              <a:t>= </a:t>
            </a:r>
            <a:r>
              <a:rPr lang="en-DE">
                <a:solidFill>
                  <a:srgbClr val="0070C0"/>
                </a:solidFill>
              </a:rPr>
              <a:t>{x </a:t>
            </a:r>
            <a:r>
              <a:rPr lang="en-DE"/>
              <a:t>| </a:t>
            </a:r>
            <a:r>
              <a:rPr lang="en-DE">
                <a:solidFill>
                  <a:srgbClr val="0070C0"/>
                </a:solidFill>
              </a:rPr>
              <a:t>x</a:t>
            </a:r>
            <a:r>
              <a:rPr lang="en-DE"/>
              <a:t> ist verheiratet}</a:t>
            </a:r>
          </a:p>
          <a:p>
            <a:endParaRPr lang="en-DE"/>
          </a:p>
        </p:txBody>
      </p:sp>
      <p:sp>
        <p:nvSpPr>
          <p:cNvPr id="6" name="Text Placeholder 5">
            <a:extLst>
              <a:ext uri="{FF2B5EF4-FFF2-40B4-BE49-F238E27FC236}">
                <a16:creationId xmlns:a16="http://schemas.microsoft.com/office/drawing/2014/main" id="{A753C9F9-615E-8444-80F9-41FC204A8A7C}"/>
              </a:ext>
            </a:extLst>
          </p:cNvPr>
          <p:cNvSpPr>
            <a:spLocks noGrp="1"/>
          </p:cNvSpPr>
          <p:nvPr>
            <p:ph type="body" sz="quarter" idx="15"/>
          </p:nvPr>
        </p:nvSpPr>
        <p:spPr/>
        <p:txBody>
          <a:bodyPr/>
          <a:lstStyle/>
          <a:p>
            <a:r>
              <a:rPr lang="en-DE"/>
              <a:t>(Syntaktische) Prädikate und Erfüllungsmengen</a:t>
            </a:r>
          </a:p>
        </p:txBody>
      </p:sp>
      <p:sp>
        <p:nvSpPr>
          <p:cNvPr id="7" name="TextBox 6">
            <a:extLst>
              <a:ext uri="{FF2B5EF4-FFF2-40B4-BE49-F238E27FC236}">
                <a16:creationId xmlns:a16="http://schemas.microsoft.com/office/drawing/2014/main" id="{960EF8C5-8C45-A046-A8D1-692F591AC210}"/>
              </a:ext>
            </a:extLst>
          </p:cNvPr>
          <p:cNvSpPr txBox="1"/>
          <p:nvPr/>
        </p:nvSpPr>
        <p:spPr>
          <a:xfrm>
            <a:off x="6372200" y="3911361"/>
            <a:ext cx="2383986" cy="830997"/>
          </a:xfrm>
          <a:prstGeom prst="rect">
            <a:avLst/>
          </a:prstGeom>
          <a:noFill/>
        </p:spPr>
        <p:txBody>
          <a:bodyPr wrap="none" rtlCol="0">
            <a:spAutoFit/>
          </a:bodyPr>
          <a:lstStyle/>
          <a:p>
            <a:pPr algn="l"/>
            <a:r>
              <a:rPr lang="en-DE" sz="1600" dirty="0" err="1">
                <a:solidFill>
                  <a:srgbClr val="0070C0"/>
                </a:solidFill>
              </a:rPr>
              <a:t>Extension des Prädikats</a:t>
            </a:r>
          </a:p>
          <a:p>
            <a:pPr algn="l"/>
            <a:r>
              <a:rPr lang="en-DE" sz="1600" dirty="0" err="1">
                <a:solidFill>
                  <a:srgbClr val="0070C0"/>
                </a:solidFill>
              </a:rPr>
              <a:t>ist die Menge der</a:t>
            </a:r>
          </a:p>
          <a:p>
            <a:pPr algn="l"/>
            <a:r>
              <a:rPr lang="en-DE" sz="1600" dirty="0" err="1">
                <a:solidFill>
                  <a:srgbClr val="0070C0"/>
                </a:solidFill>
              </a:rPr>
              <a:t>verheirateten Personen.</a:t>
            </a:r>
          </a:p>
        </p:txBody>
      </p:sp>
    </p:spTree>
    <p:extLst>
      <p:ext uri="{BB962C8B-B14F-4D97-AF65-F5344CB8AC3E}">
        <p14:creationId xmlns:p14="http://schemas.microsoft.com/office/powerpoint/2010/main" val="186180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A1F0-08E5-844D-8C69-42109B6AEE21}"/>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B00CCCBA-5CF7-EA4C-9C4C-1AAB38E6A22E}"/>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5F8F910-ED3F-1E44-876A-F9440AAFF146}"/>
              </a:ext>
            </a:extLst>
          </p:cNvPr>
          <p:cNvSpPr>
            <a:spLocks noGrp="1"/>
          </p:cNvSpPr>
          <p:nvPr>
            <p:ph type="sldNum" sz="quarter" idx="12"/>
          </p:nvPr>
        </p:nvSpPr>
        <p:spPr/>
        <p:txBody>
          <a:bodyPr/>
          <a:lstStyle/>
          <a:p>
            <a:fld id="{9D195BCC-3514-4B1B-9C18-24F3D67EC549}" type="slidenum">
              <a:rPr lang="de-DE" smtClean="0"/>
              <a:t>22</a:t>
            </a:fld>
            <a:endParaRPr lang="de-DE"/>
          </a:p>
        </p:txBody>
      </p:sp>
      <p:sp>
        <p:nvSpPr>
          <p:cNvPr id="5" name="Text Placeholder 4">
            <a:extLst>
              <a:ext uri="{FF2B5EF4-FFF2-40B4-BE49-F238E27FC236}">
                <a16:creationId xmlns:a16="http://schemas.microsoft.com/office/drawing/2014/main" id="{5531BDC8-A62F-EA47-85C9-6077AD769690}"/>
              </a:ext>
            </a:extLst>
          </p:cNvPr>
          <p:cNvSpPr>
            <a:spLocks noGrp="1"/>
          </p:cNvSpPr>
          <p:nvPr>
            <p:ph type="body" sz="quarter" idx="14"/>
          </p:nvPr>
        </p:nvSpPr>
        <p:spPr>
          <a:xfrm>
            <a:off x="3959655" y="1401736"/>
            <a:ext cx="810090" cy="1029173"/>
          </a:xfrm>
        </p:spPr>
        <p:txBody>
          <a:bodyPr/>
          <a:lstStyle/>
          <a:p>
            <a:pPr marL="0" indent="0">
              <a:buNone/>
            </a:pPr>
            <a:r>
              <a:rPr lang="en-DE" sz="8800"/>
              <a:t>🤯</a:t>
            </a:r>
          </a:p>
        </p:txBody>
      </p:sp>
      <p:sp>
        <p:nvSpPr>
          <p:cNvPr id="7" name="Right Arrow 6">
            <a:extLst>
              <a:ext uri="{FF2B5EF4-FFF2-40B4-BE49-F238E27FC236}">
                <a16:creationId xmlns:a16="http://schemas.microsoft.com/office/drawing/2014/main" id="{1E5A6DEB-581C-394D-BB7E-8754E52391AB}"/>
              </a:ext>
            </a:extLst>
          </p:cNvPr>
          <p:cNvSpPr/>
          <p:nvPr/>
        </p:nvSpPr>
        <p:spPr>
          <a:xfrm>
            <a:off x="-18398" y="2646933"/>
            <a:ext cx="4590398" cy="165618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Dieser Satz ist wahr. </a:t>
            </a:r>
          </a:p>
        </p:txBody>
      </p:sp>
      <p:sp>
        <p:nvSpPr>
          <p:cNvPr id="8" name="Right Arrow 7">
            <a:extLst>
              <a:ext uri="{FF2B5EF4-FFF2-40B4-BE49-F238E27FC236}">
                <a16:creationId xmlns:a16="http://schemas.microsoft.com/office/drawing/2014/main" id="{714BB2A1-4E3F-564C-B1A0-900F24DAC988}"/>
              </a:ext>
            </a:extLst>
          </p:cNvPr>
          <p:cNvSpPr/>
          <p:nvPr/>
        </p:nvSpPr>
        <p:spPr>
          <a:xfrm flipH="1">
            <a:off x="4504652" y="2615073"/>
            <a:ext cx="4657858" cy="165618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Dieser Satz ist falsch. </a:t>
            </a:r>
          </a:p>
        </p:txBody>
      </p:sp>
    </p:spTree>
    <p:extLst>
      <p:ext uri="{BB962C8B-B14F-4D97-AF65-F5344CB8AC3E}">
        <p14:creationId xmlns:p14="http://schemas.microsoft.com/office/powerpoint/2010/main" val="211065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6E5E-94D8-454F-A3AD-B5B8D099CBF9}"/>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0A18F8F7-DA1F-F74A-8B17-03ACC7E4CC3C}"/>
              </a:ext>
            </a:extLst>
          </p:cNvPr>
          <p:cNvSpPr>
            <a:spLocks noGrp="1"/>
          </p:cNvSpPr>
          <p:nvPr>
            <p:ph type="ftr" sz="quarter" idx="11"/>
          </p:nvPr>
        </p:nvSpPr>
        <p:spPr/>
        <p:txBody>
          <a:bodyPr/>
          <a:lstStyle/>
          <a:p>
            <a:r>
              <a:rPr lang="de-DE"/>
              <a:t>(Pafel &amp; Reich 2016: 231; Gutzmann 2019: 14)</a:t>
            </a:r>
          </a:p>
        </p:txBody>
      </p:sp>
      <p:sp>
        <p:nvSpPr>
          <p:cNvPr id="4" name="Slide Number Placeholder 3">
            <a:extLst>
              <a:ext uri="{FF2B5EF4-FFF2-40B4-BE49-F238E27FC236}">
                <a16:creationId xmlns:a16="http://schemas.microsoft.com/office/drawing/2014/main" id="{C18AE581-3524-8F43-ABAA-E124A1672929}"/>
              </a:ext>
            </a:extLst>
          </p:cNvPr>
          <p:cNvSpPr>
            <a:spLocks noGrp="1"/>
          </p:cNvSpPr>
          <p:nvPr>
            <p:ph type="sldNum" sz="quarter" idx="12"/>
          </p:nvPr>
        </p:nvSpPr>
        <p:spPr/>
        <p:txBody>
          <a:bodyPr/>
          <a:lstStyle/>
          <a:p>
            <a:fld id="{9D195BCC-3514-4B1B-9C18-24F3D67EC549}" type="slidenum">
              <a:rPr lang="de-DE" smtClean="0"/>
              <a:t>23</a:t>
            </a:fld>
            <a:endParaRPr lang="de-DE"/>
          </a:p>
        </p:txBody>
      </p:sp>
      <p:sp>
        <p:nvSpPr>
          <p:cNvPr id="5" name="Text Placeholder 4">
            <a:extLst>
              <a:ext uri="{FF2B5EF4-FFF2-40B4-BE49-F238E27FC236}">
                <a16:creationId xmlns:a16="http://schemas.microsoft.com/office/drawing/2014/main" id="{4DB1A632-38A0-4B4D-A26B-DAA4CBF012E0}"/>
              </a:ext>
            </a:extLst>
          </p:cNvPr>
          <p:cNvSpPr>
            <a:spLocks noGrp="1"/>
          </p:cNvSpPr>
          <p:nvPr>
            <p:ph type="body" sz="quarter" idx="14"/>
          </p:nvPr>
        </p:nvSpPr>
        <p:spPr/>
        <p:txBody>
          <a:bodyPr/>
          <a:lstStyle/>
          <a:p>
            <a:r>
              <a:rPr lang="en-DE" sz="1800"/>
              <a:t>Referenz sprachlicher Ausdrücke spielt in der modelltheoretischen Semantik eine zentrale Rolle</a:t>
            </a:r>
          </a:p>
          <a:p>
            <a:r>
              <a:rPr lang="en-DE" sz="1800"/>
              <a:t>Im Fall von Deklarativsätzen besteht die Referenz in einem </a:t>
            </a:r>
            <a:r>
              <a:rPr lang="en-DE" sz="1800" b="1"/>
              <a:t>Wahrheitswert </a:t>
            </a:r>
            <a:r>
              <a:rPr lang="en-DE" sz="1800"/>
              <a:t>– aber was ist Wahrheit?</a:t>
            </a:r>
          </a:p>
          <a:p>
            <a:r>
              <a:rPr lang="en-DE" sz="1800"/>
              <a:t>Korrespondenztheorie: Wahrheit als 'Übereinstimmung mit der Wirklichkeit'</a:t>
            </a:r>
          </a:p>
          <a:p>
            <a:pPr lvl="1"/>
            <a:r>
              <a:rPr lang="en-DE" sz="1600"/>
              <a:t>ein Satz wie </a:t>
            </a:r>
            <a:r>
              <a:rPr lang="en-DE" sz="1600" i="1"/>
              <a:t>Bart schläft. </a:t>
            </a:r>
            <a:r>
              <a:rPr lang="en-DE" sz="1600"/>
              <a:t>ist wahr, genau dann wenn (gdw) Bart tatsächlich gerade schläft. Sonst ist der Satz falsch.</a:t>
            </a:r>
          </a:p>
          <a:p>
            <a:pPr lvl="1"/>
            <a:r>
              <a:rPr lang="en-DE" sz="1600"/>
              <a:t>Diese Formulierung gibt die </a:t>
            </a:r>
            <a:r>
              <a:rPr lang="en-DE" sz="1600" b="1"/>
              <a:t>Wahrheitsbedingungen </a:t>
            </a:r>
            <a:r>
              <a:rPr lang="en-DE" sz="1600"/>
              <a:t>des Satzes </a:t>
            </a:r>
            <a:r>
              <a:rPr lang="en-DE" sz="1600" i="1"/>
              <a:t>Bart schläft </a:t>
            </a:r>
            <a:r>
              <a:rPr lang="en-DE" sz="1600"/>
              <a:t>wieder.</a:t>
            </a:r>
          </a:p>
          <a:p>
            <a:r>
              <a:rPr lang="en-DE" sz="1800"/>
              <a:t>vgl. schon Wittgenstein: </a:t>
            </a:r>
            <a:r>
              <a:rPr lang="en-GB" sz="1800"/>
              <a:t>"Einen Satz verstehen, heißt, wissen was der Fall ist, wenn er wahr ist." (Wittgenstein 1922: § 4.024)</a:t>
            </a:r>
          </a:p>
        </p:txBody>
      </p:sp>
      <p:sp>
        <p:nvSpPr>
          <p:cNvPr id="6" name="Text Placeholder 5">
            <a:extLst>
              <a:ext uri="{FF2B5EF4-FFF2-40B4-BE49-F238E27FC236}">
                <a16:creationId xmlns:a16="http://schemas.microsoft.com/office/drawing/2014/main" id="{504B62C4-2FC7-1F45-8DED-E7AF1A4A70B4}"/>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14232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6E5E-94D8-454F-A3AD-B5B8D099CBF9}"/>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0A18F8F7-DA1F-F74A-8B17-03ACC7E4CC3C}"/>
              </a:ext>
            </a:extLst>
          </p:cNvPr>
          <p:cNvSpPr>
            <a:spLocks noGrp="1"/>
          </p:cNvSpPr>
          <p:nvPr>
            <p:ph type="ftr" sz="quarter" idx="11"/>
          </p:nvPr>
        </p:nvSpPr>
        <p:spPr>
          <a:xfrm>
            <a:off x="628650" y="4975579"/>
            <a:ext cx="8335838" cy="174271"/>
          </a:xfrm>
        </p:spPr>
        <p:txBody>
          <a:bodyPr/>
          <a:lstStyle/>
          <a:p>
            <a:r>
              <a:rPr lang="de-DE" sz="800"/>
              <a:t>(Pafel &amp; Reich 2016: 231; Bild: George Bergman, https://opc.mfo.de/detail?photo_id=6091, GFDL 1.2, https://commons.wikimedia.org/w/index.php?curid=7981479)</a:t>
            </a:r>
          </a:p>
        </p:txBody>
      </p:sp>
      <p:sp>
        <p:nvSpPr>
          <p:cNvPr id="4" name="Slide Number Placeholder 3">
            <a:extLst>
              <a:ext uri="{FF2B5EF4-FFF2-40B4-BE49-F238E27FC236}">
                <a16:creationId xmlns:a16="http://schemas.microsoft.com/office/drawing/2014/main" id="{C18AE581-3524-8F43-ABAA-E124A1672929}"/>
              </a:ext>
            </a:extLst>
          </p:cNvPr>
          <p:cNvSpPr>
            <a:spLocks noGrp="1"/>
          </p:cNvSpPr>
          <p:nvPr>
            <p:ph type="sldNum" sz="quarter" idx="12"/>
          </p:nvPr>
        </p:nvSpPr>
        <p:spPr/>
        <p:txBody>
          <a:bodyPr/>
          <a:lstStyle/>
          <a:p>
            <a:fld id="{9D195BCC-3514-4B1B-9C18-24F3D67EC549}" type="slidenum">
              <a:rPr lang="de-DE" smtClean="0"/>
              <a:t>24</a:t>
            </a:fld>
            <a:endParaRPr lang="de-DE"/>
          </a:p>
        </p:txBody>
      </p:sp>
      <p:sp>
        <p:nvSpPr>
          <p:cNvPr id="5" name="Text Placeholder 4">
            <a:extLst>
              <a:ext uri="{FF2B5EF4-FFF2-40B4-BE49-F238E27FC236}">
                <a16:creationId xmlns:a16="http://schemas.microsoft.com/office/drawing/2014/main" id="{4DB1A632-38A0-4B4D-A26B-DAA4CBF012E0}"/>
              </a:ext>
            </a:extLst>
          </p:cNvPr>
          <p:cNvSpPr>
            <a:spLocks noGrp="1"/>
          </p:cNvSpPr>
          <p:nvPr>
            <p:ph type="body" sz="quarter" idx="14"/>
          </p:nvPr>
        </p:nvSpPr>
        <p:spPr>
          <a:xfrm>
            <a:off x="521550" y="1545752"/>
            <a:ext cx="5418602" cy="3311525"/>
          </a:xfrm>
        </p:spPr>
        <p:txBody>
          <a:bodyPr/>
          <a:lstStyle/>
          <a:p>
            <a:r>
              <a:rPr lang="en-DE"/>
              <a:t>Solche Wahrheitsbedingungen lassen sich für beliebige Sätze </a:t>
            </a:r>
            <a:r>
              <a:rPr lang="en-DE" i="1"/>
              <a:t>p</a:t>
            </a:r>
            <a:r>
              <a:rPr lang="en-DE"/>
              <a:t> einer gegebenen Sprache </a:t>
            </a:r>
            <a:r>
              <a:rPr lang="en-DE">
                <a:latin typeface="Euler Med" pitchFamily="2" charset="0"/>
              </a:rPr>
              <a:t>L</a:t>
            </a:r>
            <a:r>
              <a:rPr lang="en-DE"/>
              <a:t> formulieren</a:t>
            </a:r>
          </a:p>
          <a:p>
            <a:pPr marL="0" indent="0">
              <a:buNone/>
            </a:pPr>
            <a:endParaRPr lang="en-DE"/>
          </a:p>
          <a:p>
            <a:pPr marL="0" indent="0" algn="ctr">
              <a:buNone/>
            </a:pPr>
            <a:r>
              <a:rPr lang="en-DE"/>
              <a:t>sog. </a:t>
            </a:r>
            <a:r>
              <a:rPr lang="en-DE" b="1"/>
              <a:t>T-Schema </a:t>
            </a:r>
            <a:r>
              <a:rPr lang="en-DE"/>
              <a:t>nach Tarski</a:t>
            </a:r>
            <a:r>
              <a:rPr lang="en-DE" b="1"/>
              <a:t>:</a:t>
            </a:r>
          </a:p>
          <a:p>
            <a:pPr marL="0" indent="0" algn="ctr">
              <a:buNone/>
            </a:pPr>
            <a:r>
              <a:rPr lang="en-DE"/>
              <a:t>"p" ist wahr gdw </a:t>
            </a:r>
            <a:r>
              <a:rPr lang="en-DE" i="1"/>
              <a:t>p</a:t>
            </a:r>
          </a:p>
          <a:p>
            <a:pPr marL="0" indent="0" algn="ctr">
              <a:buNone/>
            </a:pPr>
            <a:endParaRPr lang="en-DE"/>
          </a:p>
          <a:p>
            <a:endParaRPr lang="en-DE"/>
          </a:p>
        </p:txBody>
      </p:sp>
      <p:sp>
        <p:nvSpPr>
          <p:cNvPr id="6" name="Text Placeholder 5">
            <a:extLst>
              <a:ext uri="{FF2B5EF4-FFF2-40B4-BE49-F238E27FC236}">
                <a16:creationId xmlns:a16="http://schemas.microsoft.com/office/drawing/2014/main" id="{504B62C4-2FC7-1F45-8DED-E7AF1A4A70B4}"/>
              </a:ext>
            </a:extLst>
          </p:cNvPr>
          <p:cNvSpPr>
            <a:spLocks noGrp="1"/>
          </p:cNvSpPr>
          <p:nvPr>
            <p:ph type="body" sz="quarter" idx="15"/>
          </p:nvPr>
        </p:nvSpPr>
        <p:spPr/>
        <p:txBody>
          <a:bodyPr/>
          <a:lstStyle/>
          <a:p>
            <a:r>
              <a:rPr lang="en-DE"/>
              <a:t>Wahrheit in der modelltheoretischen Semantik</a:t>
            </a:r>
          </a:p>
        </p:txBody>
      </p:sp>
      <p:pic>
        <p:nvPicPr>
          <p:cNvPr id="1026" name="Picture 2">
            <a:extLst>
              <a:ext uri="{FF2B5EF4-FFF2-40B4-BE49-F238E27FC236}">
                <a16:creationId xmlns:a16="http://schemas.microsoft.com/office/drawing/2014/main" id="{50AB3B92-0925-3841-959C-A414796C4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585" y="1638821"/>
            <a:ext cx="2684016" cy="1818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0774D4-448B-A04F-A3EC-85DC7A01000C}"/>
              </a:ext>
            </a:extLst>
          </p:cNvPr>
          <p:cNvSpPr txBox="1"/>
          <p:nvPr/>
        </p:nvSpPr>
        <p:spPr>
          <a:xfrm>
            <a:off x="6300192" y="3516672"/>
            <a:ext cx="2664296" cy="300210"/>
          </a:xfrm>
          <a:prstGeom prst="rect">
            <a:avLst/>
          </a:prstGeom>
          <a:noFill/>
        </p:spPr>
        <p:txBody>
          <a:bodyPr wrap="square" rtlCol="0">
            <a:spAutoFit/>
          </a:bodyPr>
          <a:lstStyle/>
          <a:p>
            <a:pPr algn="ctr"/>
            <a:r>
              <a:rPr lang="en-DE" dirty="0" err="1"/>
              <a:t>Alfred Tarski (1901–1983)</a:t>
            </a:r>
          </a:p>
        </p:txBody>
      </p:sp>
      <p:sp>
        <p:nvSpPr>
          <p:cNvPr id="8" name="Oval 7">
            <a:extLst>
              <a:ext uri="{FF2B5EF4-FFF2-40B4-BE49-F238E27FC236}">
                <a16:creationId xmlns:a16="http://schemas.microsoft.com/office/drawing/2014/main" id="{45EC430C-380F-6F4D-AA94-4B990866B290}"/>
              </a:ext>
            </a:extLst>
          </p:cNvPr>
          <p:cNvSpPr/>
          <p:nvPr/>
        </p:nvSpPr>
        <p:spPr>
          <a:xfrm>
            <a:off x="3491880" y="3150988"/>
            <a:ext cx="576064" cy="4212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extBox 8">
            <a:extLst>
              <a:ext uri="{FF2B5EF4-FFF2-40B4-BE49-F238E27FC236}">
                <a16:creationId xmlns:a16="http://schemas.microsoft.com/office/drawing/2014/main" id="{BDF9E3B4-54CB-0945-A7CB-D3AD737AE6BD}"/>
              </a:ext>
            </a:extLst>
          </p:cNvPr>
          <p:cNvSpPr txBox="1"/>
          <p:nvPr/>
        </p:nvSpPr>
        <p:spPr>
          <a:xfrm>
            <a:off x="2699792" y="3578340"/>
            <a:ext cx="2061783" cy="400110"/>
          </a:xfrm>
          <a:prstGeom prst="rect">
            <a:avLst/>
          </a:prstGeom>
          <a:noFill/>
        </p:spPr>
        <p:txBody>
          <a:bodyPr wrap="none" rtlCol="0">
            <a:spAutoFit/>
          </a:bodyPr>
          <a:lstStyle/>
          <a:p>
            <a:pPr algn="ctr"/>
            <a:r>
              <a:rPr lang="en-DE" sz="2000" dirty="0" err="1">
                <a:solidFill>
                  <a:srgbClr val="C00000"/>
                </a:solidFill>
                <a:latin typeface="Ink Free" panose="03080402000500000000" pitchFamily="66" charset="0"/>
              </a:rPr>
              <a:t>genau dann, wenn</a:t>
            </a:r>
          </a:p>
        </p:txBody>
      </p:sp>
      <p:sp>
        <p:nvSpPr>
          <p:cNvPr id="11" name="TextBox 10">
            <a:extLst>
              <a:ext uri="{FF2B5EF4-FFF2-40B4-BE49-F238E27FC236}">
                <a16:creationId xmlns:a16="http://schemas.microsoft.com/office/drawing/2014/main" id="{A612D818-DAF4-C648-B4AC-8BE400EA3DC9}"/>
              </a:ext>
            </a:extLst>
          </p:cNvPr>
          <p:cNvSpPr txBox="1"/>
          <p:nvPr/>
        </p:nvSpPr>
        <p:spPr>
          <a:xfrm>
            <a:off x="2783151" y="4015085"/>
            <a:ext cx="1895071" cy="300210"/>
          </a:xfrm>
          <a:prstGeom prst="rect">
            <a:avLst/>
          </a:prstGeom>
          <a:noFill/>
        </p:spPr>
        <p:txBody>
          <a:bodyPr wrap="none" rtlCol="0">
            <a:spAutoFit/>
          </a:bodyPr>
          <a:lstStyle/>
          <a:p>
            <a:pPr algn="ctr"/>
            <a:r>
              <a:rPr lang="en-DE" dirty="0" err="1">
                <a:solidFill>
                  <a:srgbClr val="C00000"/>
                </a:solidFill>
                <a:latin typeface="Ink Free" panose="03080402000500000000" pitchFamily="66" charset="0"/>
              </a:rPr>
              <a:t>(engl. iff 'if and only if')</a:t>
            </a:r>
          </a:p>
        </p:txBody>
      </p:sp>
    </p:spTree>
    <p:extLst>
      <p:ext uri="{BB962C8B-B14F-4D97-AF65-F5344CB8AC3E}">
        <p14:creationId xmlns:p14="http://schemas.microsoft.com/office/powerpoint/2010/main" val="363011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477D-A89B-6C4E-B125-1FBBA281B1A9}"/>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87D8A7FE-EBA3-A942-8E06-28524B7DB784}"/>
              </a:ext>
            </a:extLst>
          </p:cNvPr>
          <p:cNvSpPr>
            <a:spLocks noGrp="1"/>
          </p:cNvSpPr>
          <p:nvPr>
            <p:ph type="ftr" sz="quarter" idx="11"/>
          </p:nvPr>
        </p:nvSpPr>
        <p:spPr/>
        <p:txBody>
          <a:bodyPr/>
          <a:lstStyle/>
          <a:p>
            <a:r>
              <a:rPr lang="de-DE"/>
              <a:t>(Pafel &amp; Reich 2016: 233)</a:t>
            </a:r>
          </a:p>
        </p:txBody>
      </p:sp>
      <p:sp>
        <p:nvSpPr>
          <p:cNvPr id="4" name="Slide Number Placeholder 3">
            <a:extLst>
              <a:ext uri="{FF2B5EF4-FFF2-40B4-BE49-F238E27FC236}">
                <a16:creationId xmlns:a16="http://schemas.microsoft.com/office/drawing/2014/main" id="{87A315F6-8DAF-8046-8C5B-F9C58F035975}"/>
              </a:ext>
            </a:extLst>
          </p:cNvPr>
          <p:cNvSpPr>
            <a:spLocks noGrp="1"/>
          </p:cNvSpPr>
          <p:nvPr>
            <p:ph type="sldNum" sz="quarter" idx="12"/>
          </p:nvPr>
        </p:nvSpPr>
        <p:spPr/>
        <p:txBody>
          <a:bodyPr/>
          <a:lstStyle/>
          <a:p>
            <a:fld id="{9D195BCC-3514-4B1B-9C18-24F3D67EC549}" type="slidenum">
              <a:rPr lang="de-DE" smtClean="0"/>
              <a:t>25</a:t>
            </a:fld>
            <a:endParaRPr lang="de-DE"/>
          </a:p>
        </p:txBody>
      </p:sp>
      <p:sp>
        <p:nvSpPr>
          <p:cNvPr id="5" name="Text Placeholder 4">
            <a:extLst>
              <a:ext uri="{FF2B5EF4-FFF2-40B4-BE49-F238E27FC236}">
                <a16:creationId xmlns:a16="http://schemas.microsoft.com/office/drawing/2014/main" id="{CBB43BA0-FE17-1A44-9403-1A52D54F81E0}"/>
              </a:ext>
            </a:extLst>
          </p:cNvPr>
          <p:cNvSpPr>
            <a:spLocks noGrp="1"/>
          </p:cNvSpPr>
          <p:nvPr>
            <p:ph type="body" sz="quarter" idx="14"/>
          </p:nvPr>
        </p:nvSpPr>
        <p:spPr/>
        <p:txBody>
          <a:bodyPr/>
          <a:lstStyle/>
          <a:p>
            <a:r>
              <a:rPr lang="en-DE"/>
              <a:t>Das T-Schema fasst Wahrheit als ein </a:t>
            </a:r>
            <a:r>
              <a:rPr lang="en-DE" b="1"/>
              <a:t>Prädikat </a:t>
            </a:r>
            <a:r>
              <a:rPr lang="en-DE"/>
              <a:t>auf, das auf einen Satz (als Gegenstand) nur dann zutrifft, wenn der durch ihn ausgedrückte Sachverhalt (in der Wirklichkeit) der Fall ist</a:t>
            </a:r>
          </a:p>
          <a:p>
            <a:endParaRPr lang="en-DE"/>
          </a:p>
          <a:p>
            <a:r>
              <a:rPr lang="en-DE"/>
              <a:t>ABER: Auch wenn es zunächst so scheinen mag, stellt das T-Schema keinen unmittelbaren Bezug zur "Wirklichkeit" her!</a:t>
            </a:r>
          </a:p>
          <a:p>
            <a:endParaRPr lang="en-DE"/>
          </a:p>
          <a:p>
            <a:r>
              <a:rPr lang="en-DE"/>
              <a:t>Vielmehr wird mit einem </a:t>
            </a:r>
            <a:r>
              <a:rPr lang="en-DE" b="1"/>
              <a:t>Modell</a:t>
            </a:r>
            <a:r>
              <a:rPr lang="en-DE"/>
              <a:t>, quasi einer konstruierten Wirklichkeit, gearbeitet – daher auch: modelltheoretische Semantik.</a:t>
            </a:r>
          </a:p>
          <a:p>
            <a:endParaRPr lang="en-DE"/>
          </a:p>
          <a:p>
            <a:endParaRPr lang="en-DE"/>
          </a:p>
        </p:txBody>
      </p:sp>
      <p:sp>
        <p:nvSpPr>
          <p:cNvPr id="6" name="Text Placeholder 5">
            <a:extLst>
              <a:ext uri="{FF2B5EF4-FFF2-40B4-BE49-F238E27FC236}">
                <a16:creationId xmlns:a16="http://schemas.microsoft.com/office/drawing/2014/main" id="{5DF81D97-7E70-B44F-A42F-67C233AD5F6F}"/>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33645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01CF-ECFB-9B4A-8E8D-FE3B95B92185}"/>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DB28C743-2170-454A-ABAA-D2E251B23D68}"/>
              </a:ext>
            </a:extLst>
          </p:cNvPr>
          <p:cNvSpPr>
            <a:spLocks noGrp="1"/>
          </p:cNvSpPr>
          <p:nvPr>
            <p:ph type="ftr" sz="quarter" idx="11"/>
          </p:nvPr>
        </p:nvSpPr>
        <p:spPr/>
        <p:txBody>
          <a:bodyPr/>
          <a:lstStyle/>
          <a:p>
            <a:r>
              <a:rPr lang="de-DE"/>
              <a:t>(Pafel &amp; Reich 2016: 234)</a:t>
            </a:r>
          </a:p>
        </p:txBody>
      </p:sp>
      <p:sp>
        <p:nvSpPr>
          <p:cNvPr id="4" name="Slide Number Placeholder 3">
            <a:extLst>
              <a:ext uri="{FF2B5EF4-FFF2-40B4-BE49-F238E27FC236}">
                <a16:creationId xmlns:a16="http://schemas.microsoft.com/office/drawing/2014/main" id="{F23E73A3-59C9-E84F-8C13-F20F35200070}"/>
              </a:ext>
            </a:extLst>
          </p:cNvPr>
          <p:cNvSpPr>
            <a:spLocks noGrp="1"/>
          </p:cNvSpPr>
          <p:nvPr>
            <p:ph type="sldNum" sz="quarter" idx="12"/>
          </p:nvPr>
        </p:nvSpPr>
        <p:spPr/>
        <p:txBody>
          <a:bodyPr/>
          <a:lstStyle/>
          <a:p>
            <a:fld id="{9D195BCC-3514-4B1B-9C18-24F3D67EC549}" type="slidenum">
              <a:rPr lang="de-DE" smtClean="0"/>
              <a:t>26</a:t>
            </a:fld>
            <a:endParaRPr lang="de-DE"/>
          </a:p>
        </p:txBody>
      </p:sp>
      <p:sp>
        <p:nvSpPr>
          <p:cNvPr id="5" name="Text Placeholder 4">
            <a:extLst>
              <a:ext uri="{FF2B5EF4-FFF2-40B4-BE49-F238E27FC236}">
                <a16:creationId xmlns:a16="http://schemas.microsoft.com/office/drawing/2014/main" id="{AC4E1FCF-8991-2040-A035-B41369614DAE}"/>
              </a:ext>
            </a:extLst>
          </p:cNvPr>
          <p:cNvSpPr>
            <a:spLocks noGrp="1"/>
          </p:cNvSpPr>
          <p:nvPr>
            <p:ph type="body" sz="quarter" idx="14"/>
          </p:nvPr>
        </p:nvSpPr>
        <p:spPr/>
        <p:txBody>
          <a:bodyPr/>
          <a:lstStyle/>
          <a:p>
            <a:r>
              <a:rPr lang="en-DE"/>
              <a:t>modelltheoretische Semantik lässt keine "tiefen" Einsichten über das Verhältnis von Sprache und Wirklichkeit zu</a:t>
            </a:r>
          </a:p>
          <a:p>
            <a:endParaRPr lang="en-DE"/>
          </a:p>
          <a:p>
            <a:r>
              <a:rPr lang="en-DE"/>
              <a:t>vielmehr geht es semantische Beziehungen zwischen sprachlichen Ausdrücken, z.B.</a:t>
            </a:r>
          </a:p>
          <a:p>
            <a:endParaRPr lang="en-DE" sz="1000"/>
          </a:p>
          <a:p>
            <a:pPr lvl="1"/>
            <a:r>
              <a:rPr lang="en-DE"/>
              <a:t>Ursachen von Mehrdeutigkeit identifizieren,</a:t>
            </a:r>
          </a:p>
          <a:p>
            <a:pPr lvl="1"/>
            <a:r>
              <a:rPr lang="en-DE"/>
              <a:t>über kompositionaler Betrachtungen die Bedeutungen auch funktionaler Ausdrücke (z.B. </a:t>
            </a:r>
            <a:r>
              <a:rPr lang="en-DE" i="1"/>
              <a:t>und, oder</a:t>
            </a:r>
            <a:r>
              <a:rPr lang="en-DE"/>
              <a:t>) zu identifizieren</a:t>
            </a:r>
          </a:p>
          <a:p>
            <a:pPr lvl="1"/>
            <a:r>
              <a:rPr lang="en-DE"/>
              <a:t>u.v.m.</a:t>
            </a:r>
          </a:p>
        </p:txBody>
      </p:sp>
      <p:sp>
        <p:nvSpPr>
          <p:cNvPr id="6" name="Text Placeholder 5">
            <a:extLst>
              <a:ext uri="{FF2B5EF4-FFF2-40B4-BE49-F238E27FC236}">
                <a16:creationId xmlns:a16="http://schemas.microsoft.com/office/drawing/2014/main" id="{234F4C1C-5F57-CC4D-B6E4-BA74A6EFC25B}"/>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23425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8766-B90F-3C4A-9D4B-A3C6482BFD93}"/>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D583D082-F9A5-D545-8A2B-5B0C69CEC868}"/>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58A9B62B-1ABD-A04C-B98F-FE001084E375}"/>
              </a:ext>
            </a:extLst>
          </p:cNvPr>
          <p:cNvSpPr>
            <a:spLocks noGrp="1"/>
          </p:cNvSpPr>
          <p:nvPr>
            <p:ph type="sldNum" sz="quarter" idx="12"/>
          </p:nvPr>
        </p:nvSpPr>
        <p:spPr/>
        <p:txBody>
          <a:bodyPr/>
          <a:lstStyle/>
          <a:p>
            <a:fld id="{9D195BCC-3514-4B1B-9C18-24F3D67EC549}" type="slidenum">
              <a:rPr lang="de-DE" smtClean="0"/>
              <a:t>27</a:t>
            </a:fld>
            <a:endParaRPr lang="de-DE"/>
          </a:p>
        </p:txBody>
      </p:sp>
      <p:sp>
        <p:nvSpPr>
          <p:cNvPr id="5" name="Text Placeholder 4">
            <a:extLst>
              <a:ext uri="{FF2B5EF4-FFF2-40B4-BE49-F238E27FC236}">
                <a16:creationId xmlns:a16="http://schemas.microsoft.com/office/drawing/2014/main" id="{E93ADD69-06D2-1946-83B6-F771E02F7812}"/>
              </a:ext>
            </a:extLst>
          </p:cNvPr>
          <p:cNvSpPr>
            <a:spLocks noGrp="1"/>
          </p:cNvSpPr>
          <p:nvPr>
            <p:ph type="body" sz="quarter" idx="14"/>
          </p:nvPr>
        </p:nvSpPr>
        <p:spPr/>
        <p:txBody>
          <a:bodyPr/>
          <a:lstStyle/>
          <a:p>
            <a:r>
              <a:rPr lang="en-DE"/>
              <a:t>Die Bedetung eines Satzes x ist die Menge aller Situationen s, in denen x wahr ist.</a:t>
            </a:r>
          </a:p>
          <a:p>
            <a:endParaRPr lang="en-DE"/>
          </a:p>
          <a:p>
            <a:pPr marL="0" indent="0" algn="ctr">
              <a:buNone/>
            </a:pPr>
            <a:r>
              <a:rPr lang="en-DE"/>
              <a:t>[[</a:t>
            </a:r>
            <a:r>
              <a:rPr lang="en-DE" i="1"/>
              <a:t>Elke lacht</a:t>
            </a:r>
            <a:r>
              <a:rPr lang="en-DE"/>
              <a:t>]] = [s: Elke lacht in s]</a:t>
            </a:r>
          </a:p>
          <a:p>
            <a:pPr marL="0" indent="0" algn="ctr">
              <a:buNone/>
            </a:pPr>
            <a:endParaRPr lang="en-DE"/>
          </a:p>
          <a:p>
            <a:pPr marL="0" indent="0" algn="ctr">
              <a:buNone/>
            </a:pPr>
            <a:endParaRPr lang="en-DE"/>
          </a:p>
          <a:p>
            <a:endParaRPr lang="en-DE"/>
          </a:p>
          <a:p>
            <a:r>
              <a:rPr lang="en-DE">
                <a:solidFill>
                  <a:srgbClr val="0070C0"/>
                </a:solidFill>
              </a:rPr>
              <a:t>Objektsprache</a:t>
            </a:r>
            <a:r>
              <a:rPr lang="en-DE"/>
              <a:t>: Die Sprache, die interpretiert werden soll (hier: dt.)</a:t>
            </a:r>
          </a:p>
          <a:p>
            <a:r>
              <a:rPr lang="en-DE">
                <a:solidFill>
                  <a:srgbClr val="00B050"/>
                </a:solidFill>
              </a:rPr>
              <a:t>Metasprache</a:t>
            </a:r>
            <a:r>
              <a:rPr lang="en-DE"/>
              <a:t>: die Sprache, mit der interpretiert wird</a:t>
            </a:r>
          </a:p>
        </p:txBody>
      </p:sp>
      <p:sp>
        <p:nvSpPr>
          <p:cNvPr id="6" name="Text Placeholder 5">
            <a:extLst>
              <a:ext uri="{FF2B5EF4-FFF2-40B4-BE49-F238E27FC236}">
                <a16:creationId xmlns:a16="http://schemas.microsoft.com/office/drawing/2014/main" id="{5F02289D-CD2E-BD41-B5A3-A2C4495467FC}"/>
              </a:ext>
            </a:extLst>
          </p:cNvPr>
          <p:cNvSpPr>
            <a:spLocks noGrp="1"/>
          </p:cNvSpPr>
          <p:nvPr>
            <p:ph type="body" sz="quarter" idx="15"/>
          </p:nvPr>
        </p:nvSpPr>
        <p:spPr/>
        <p:txBody>
          <a:bodyPr/>
          <a:lstStyle/>
          <a:p>
            <a:r>
              <a:rPr lang="en-DE"/>
              <a:t>Wahrheit in der modelltheoretischen Semantik</a:t>
            </a:r>
          </a:p>
        </p:txBody>
      </p:sp>
      <p:sp>
        <p:nvSpPr>
          <p:cNvPr id="7" name="TextBox 6">
            <a:extLst>
              <a:ext uri="{FF2B5EF4-FFF2-40B4-BE49-F238E27FC236}">
                <a16:creationId xmlns:a16="http://schemas.microsoft.com/office/drawing/2014/main" id="{2F42E0F0-67AB-B242-98BE-B5E25E9D6C37}"/>
              </a:ext>
            </a:extLst>
          </p:cNvPr>
          <p:cNvSpPr txBox="1"/>
          <p:nvPr/>
        </p:nvSpPr>
        <p:spPr>
          <a:xfrm>
            <a:off x="2627784" y="3222997"/>
            <a:ext cx="1728192" cy="300210"/>
          </a:xfrm>
          <a:prstGeom prst="rect">
            <a:avLst/>
          </a:prstGeom>
          <a:noFill/>
        </p:spPr>
        <p:txBody>
          <a:bodyPr wrap="square" rtlCol="0">
            <a:spAutoFit/>
          </a:bodyPr>
          <a:lstStyle/>
          <a:p>
            <a:pPr algn="ctr"/>
            <a:r>
              <a:rPr lang="en-DE" dirty="0" err="1">
                <a:solidFill>
                  <a:srgbClr val="0070C0"/>
                </a:solidFill>
              </a:rPr>
              <a:t>Objektsprache</a:t>
            </a:r>
          </a:p>
        </p:txBody>
      </p:sp>
      <p:sp>
        <p:nvSpPr>
          <p:cNvPr id="8" name="TextBox 7">
            <a:extLst>
              <a:ext uri="{FF2B5EF4-FFF2-40B4-BE49-F238E27FC236}">
                <a16:creationId xmlns:a16="http://schemas.microsoft.com/office/drawing/2014/main" id="{D816E527-966D-C240-8890-CBFC4985B925}"/>
              </a:ext>
            </a:extLst>
          </p:cNvPr>
          <p:cNvSpPr txBox="1"/>
          <p:nvPr/>
        </p:nvSpPr>
        <p:spPr>
          <a:xfrm>
            <a:off x="4553401" y="3222997"/>
            <a:ext cx="1728192" cy="300210"/>
          </a:xfrm>
          <a:prstGeom prst="rect">
            <a:avLst/>
          </a:prstGeom>
          <a:noFill/>
        </p:spPr>
        <p:txBody>
          <a:bodyPr wrap="square" rtlCol="0">
            <a:spAutoFit/>
          </a:bodyPr>
          <a:lstStyle/>
          <a:p>
            <a:pPr algn="ctr"/>
            <a:r>
              <a:rPr lang="en-DE" dirty="0" err="1">
                <a:solidFill>
                  <a:srgbClr val="00B050"/>
                </a:solidFill>
              </a:rPr>
              <a:t>Metasprache</a:t>
            </a:r>
          </a:p>
        </p:txBody>
      </p:sp>
      <p:sp>
        <p:nvSpPr>
          <p:cNvPr id="9" name="Right Brace 8">
            <a:extLst>
              <a:ext uri="{FF2B5EF4-FFF2-40B4-BE49-F238E27FC236}">
                <a16:creationId xmlns:a16="http://schemas.microsoft.com/office/drawing/2014/main" id="{B6FD69B8-56DD-1646-A833-997C4AB1A8AB}"/>
              </a:ext>
            </a:extLst>
          </p:cNvPr>
          <p:cNvSpPr/>
          <p:nvPr/>
        </p:nvSpPr>
        <p:spPr>
          <a:xfrm rot="5400000">
            <a:off x="3359479" y="2309406"/>
            <a:ext cx="192794" cy="1368152"/>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0" name="Right Brace 9">
            <a:extLst>
              <a:ext uri="{FF2B5EF4-FFF2-40B4-BE49-F238E27FC236}">
                <a16:creationId xmlns:a16="http://schemas.microsoft.com/office/drawing/2014/main" id="{45CEED23-5A65-904F-97FA-A856863766C6}"/>
              </a:ext>
            </a:extLst>
          </p:cNvPr>
          <p:cNvSpPr/>
          <p:nvPr/>
        </p:nvSpPr>
        <p:spPr>
          <a:xfrm rot="5400000">
            <a:off x="5281087" y="1980764"/>
            <a:ext cx="192794" cy="2025436"/>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Tree>
    <p:extLst>
      <p:ext uri="{BB962C8B-B14F-4D97-AF65-F5344CB8AC3E}">
        <p14:creationId xmlns:p14="http://schemas.microsoft.com/office/powerpoint/2010/main" val="223173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12F8-8D05-474F-A349-1E2D01049D9E}"/>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E1BD4C81-6F13-9442-B0D5-341729AA9D9E}"/>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54EEB946-46C1-C546-9AB0-F4B6F25F95A6}"/>
              </a:ext>
            </a:extLst>
          </p:cNvPr>
          <p:cNvSpPr>
            <a:spLocks noGrp="1"/>
          </p:cNvSpPr>
          <p:nvPr>
            <p:ph type="sldNum" sz="quarter" idx="12"/>
          </p:nvPr>
        </p:nvSpPr>
        <p:spPr/>
        <p:txBody>
          <a:bodyPr/>
          <a:lstStyle/>
          <a:p>
            <a:fld id="{9D195BCC-3514-4B1B-9C18-24F3D67EC549}" type="slidenum">
              <a:rPr lang="de-DE" smtClean="0"/>
              <a:t>28</a:t>
            </a:fld>
            <a:endParaRPr lang="de-DE"/>
          </a:p>
        </p:txBody>
      </p:sp>
      <p:sp>
        <p:nvSpPr>
          <p:cNvPr id="6" name="Text Placeholder 5">
            <a:extLst>
              <a:ext uri="{FF2B5EF4-FFF2-40B4-BE49-F238E27FC236}">
                <a16:creationId xmlns:a16="http://schemas.microsoft.com/office/drawing/2014/main" id="{0177E6B2-1C0C-0A41-9B06-F722685B2FFA}"/>
              </a:ext>
            </a:extLst>
          </p:cNvPr>
          <p:cNvSpPr>
            <a:spLocks noGrp="1"/>
          </p:cNvSpPr>
          <p:nvPr>
            <p:ph type="body" sz="quarter" idx="15"/>
          </p:nvPr>
        </p:nvSpPr>
        <p:spPr/>
        <p:txBody>
          <a:bodyPr/>
          <a:lstStyle/>
          <a:p>
            <a:r>
              <a:rPr lang="en-DE"/>
              <a:t>Wahrheit in der modelltheoretischen Semantik</a:t>
            </a:r>
          </a:p>
        </p:txBody>
      </p:sp>
      <p:sp>
        <p:nvSpPr>
          <p:cNvPr id="9" name="Oval 8">
            <a:extLst>
              <a:ext uri="{FF2B5EF4-FFF2-40B4-BE49-F238E27FC236}">
                <a16:creationId xmlns:a16="http://schemas.microsoft.com/office/drawing/2014/main" id="{2BCA22B7-C241-3848-9B7A-07273ECAEEBC}"/>
              </a:ext>
            </a:extLst>
          </p:cNvPr>
          <p:cNvSpPr/>
          <p:nvPr/>
        </p:nvSpPr>
        <p:spPr>
          <a:xfrm>
            <a:off x="1619672" y="1998861"/>
            <a:ext cx="4680520" cy="24482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A96147BA-01A4-F345-9E16-1346708BEA36}"/>
              </a:ext>
            </a:extLst>
          </p:cNvPr>
          <p:cNvSpPr/>
          <p:nvPr/>
        </p:nvSpPr>
        <p:spPr>
          <a:xfrm>
            <a:off x="521494" y="1698651"/>
            <a:ext cx="7236860" cy="28924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DA68EBB1-960D-264C-831F-1124FEF54B34}"/>
              </a:ext>
            </a:extLst>
          </p:cNvPr>
          <p:cNvSpPr txBox="1"/>
          <p:nvPr/>
        </p:nvSpPr>
        <p:spPr>
          <a:xfrm>
            <a:off x="3131840" y="2574925"/>
            <a:ext cx="521297" cy="300210"/>
          </a:xfrm>
          <a:prstGeom prst="rect">
            <a:avLst/>
          </a:prstGeom>
          <a:noFill/>
        </p:spPr>
        <p:txBody>
          <a:bodyPr wrap="none" rtlCol="0">
            <a:spAutoFit/>
          </a:bodyPr>
          <a:lstStyle/>
          <a:p>
            <a:pPr algn="l"/>
            <a:r>
              <a:rPr lang="en-DE" dirty="0" err="1"/>
              <a:t>Elke</a:t>
            </a:r>
          </a:p>
        </p:txBody>
      </p:sp>
      <p:sp>
        <p:nvSpPr>
          <p:cNvPr id="12" name="TextBox 11">
            <a:extLst>
              <a:ext uri="{FF2B5EF4-FFF2-40B4-BE49-F238E27FC236}">
                <a16:creationId xmlns:a16="http://schemas.microsoft.com/office/drawing/2014/main" id="{195D275E-397C-BE41-A2D4-D2693A61F6D3}"/>
              </a:ext>
            </a:extLst>
          </p:cNvPr>
          <p:cNvSpPr txBox="1"/>
          <p:nvPr/>
        </p:nvSpPr>
        <p:spPr>
          <a:xfrm>
            <a:off x="4139952" y="3583037"/>
            <a:ext cx="598241" cy="300210"/>
          </a:xfrm>
          <a:prstGeom prst="rect">
            <a:avLst/>
          </a:prstGeom>
          <a:noFill/>
        </p:spPr>
        <p:txBody>
          <a:bodyPr wrap="none" rtlCol="0">
            <a:spAutoFit/>
          </a:bodyPr>
          <a:lstStyle/>
          <a:p>
            <a:pPr algn="l"/>
            <a:r>
              <a:rPr lang="en-DE" dirty="0" err="1"/>
              <a:t>Clara</a:t>
            </a:r>
          </a:p>
        </p:txBody>
      </p:sp>
      <p:sp>
        <p:nvSpPr>
          <p:cNvPr id="13" name="TextBox 12">
            <a:extLst>
              <a:ext uri="{FF2B5EF4-FFF2-40B4-BE49-F238E27FC236}">
                <a16:creationId xmlns:a16="http://schemas.microsoft.com/office/drawing/2014/main" id="{5E01FDB3-225D-C44C-8508-EC25CBBE04F5}"/>
              </a:ext>
            </a:extLst>
          </p:cNvPr>
          <p:cNvSpPr txBox="1"/>
          <p:nvPr/>
        </p:nvSpPr>
        <p:spPr>
          <a:xfrm>
            <a:off x="6300192" y="2142877"/>
            <a:ext cx="559769" cy="300210"/>
          </a:xfrm>
          <a:prstGeom prst="rect">
            <a:avLst/>
          </a:prstGeom>
          <a:noFill/>
        </p:spPr>
        <p:txBody>
          <a:bodyPr wrap="none" rtlCol="0">
            <a:spAutoFit/>
          </a:bodyPr>
          <a:lstStyle/>
          <a:p>
            <a:pPr algn="l"/>
            <a:r>
              <a:rPr lang="en-DE" dirty="0" err="1"/>
              <a:t>Elias</a:t>
            </a:r>
          </a:p>
        </p:txBody>
      </p:sp>
      <p:sp>
        <p:nvSpPr>
          <p:cNvPr id="14" name="TextBox 13">
            <a:extLst>
              <a:ext uri="{FF2B5EF4-FFF2-40B4-BE49-F238E27FC236}">
                <a16:creationId xmlns:a16="http://schemas.microsoft.com/office/drawing/2014/main" id="{D8CA053A-6761-F94F-99BC-625D7F7D2FD3}"/>
              </a:ext>
            </a:extLst>
          </p:cNvPr>
          <p:cNvSpPr txBox="1"/>
          <p:nvPr/>
        </p:nvSpPr>
        <p:spPr>
          <a:xfrm>
            <a:off x="7956376" y="3078981"/>
            <a:ext cx="1059906" cy="508088"/>
          </a:xfrm>
          <a:prstGeom prst="rect">
            <a:avLst/>
          </a:prstGeom>
          <a:noFill/>
        </p:spPr>
        <p:txBody>
          <a:bodyPr wrap="none" rtlCol="0">
            <a:spAutoFit/>
          </a:bodyPr>
          <a:lstStyle/>
          <a:p>
            <a:pPr algn="l"/>
            <a:r>
              <a:rPr lang="en-DE" dirty="0" err="1"/>
              <a:t>Individuen,</a:t>
            </a:r>
          </a:p>
          <a:p>
            <a:pPr algn="l"/>
            <a:r>
              <a:rPr lang="en-DE" dirty="0" err="1"/>
              <a:t>die lachen</a:t>
            </a:r>
          </a:p>
        </p:txBody>
      </p:sp>
      <p:sp>
        <p:nvSpPr>
          <p:cNvPr id="15" name="TextBox 14">
            <a:extLst>
              <a:ext uri="{FF2B5EF4-FFF2-40B4-BE49-F238E27FC236}">
                <a16:creationId xmlns:a16="http://schemas.microsoft.com/office/drawing/2014/main" id="{D33109B5-572A-984B-8DE0-A646CBFE6E98}"/>
              </a:ext>
            </a:extLst>
          </p:cNvPr>
          <p:cNvSpPr txBox="1"/>
          <p:nvPr/>
        </p:nvSpPr>
        <p:spPr>
          <a:xfrm>
            <a:off x="7956376" y="4061466"/>
            <a:ext cx="1021433" cy="715965"/>
          </a:xfrm>
          <a:prstGeom prst="rect">
            <a:avLst/>
          </a:prstGeom>
          <a:noFill/>
        </p:spPr>
        <p:txBody>
          <a:bodyPr wrap="none" rtlCol="0">
            <a:spAutoFit/>
          </a:bodyPr>
          <a:lstStyle/>
          <a:p>
            <a:pPr algn="l"/>
            <a:r>
              <a:rPr lang="en-DE" dirty="0" err="1"/>
              <a:t>Individuen,</a:t>
            </a:r>
          </a:p>
          <a:p>
            <a:pPr algn="l"/>
            <a:r>
              <a:rPr lang="en-DE" dirty="0" err="1"/>
              <a:t>die nicht </a:t>
            </a:r>
          </a:p>
          <a:p>
            <a:pPr algn="l"/>
            <a:r>
              <a:rPr lang="en-DE" dirty="0" err="1"/>
              <a:t>lachen</a:t>
            </a:r>
          </a:p>
        </p:txBody>
      </p:sp>
      <p:cxnSp>
        <p:nvCxnSpPr>
          <p:cNvPr id="17" name="Straight Arrow Connector 16">
            <a:extLst>
              <a:ext uri="{FF2B5EF4-FFF2-40B4-BE49-F238E27FC236}">
                <a16:creationId xmlns:a16="http://schemas.microsoft.com/office/drawing/2014/main" id="{DFC2328C-E8BC-DC47-BA1C-EF079862034D}"/>
              </a:ext>
            </a:extLst>
          </p:cNvPr>
          <p:cNvCxnSpPr>
            <a:stCxn id="15" idx="1"/>
          </p:cNvCxnSpPr>
          <p:nvPr/>
        </p:nvCxnSpPr>
        <p:spPr>
          <a:xfrm flipH="1" flipV="1">
            <a:off x="6859961" y="2574925"/>
            <a:ext cx="1096415" cy="1844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5D6520D-D403-2B4B-B296-6DC45EBBA991}"/>
              </a:ext>
            </a:extLst>
          </p:cNvPr>
          <p:cNvCxnSpPr>
            <a:cxnSpLocks/>
            <a:stCxn id="14" idx="1"/>
          </p:cNvCxnSpPr>
          <p:nvPr/>
        </p:nvCxnSpPr>
        <p:spPr>
          <a:xfrm flipH="1" flipV="1">
            <a:off x="5158502" y="2918029"/>
            <a:ext cx="2797874" cy="414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5676D45-D795-4B44-8CE0-E099FA600B36}"/>
              </a:ext>
            </a:extLst>
          </p:cNvPr>
          <p:cNvSpPr txBox="1"/>
          <p:nvPr/>
        </p:nvSpPr>
        <p:spPr>
          <a:xfrm>
            <a:off x="8100392" y="1698651"/>
            <a:ext cx="335348" cy="300210"/>
          </a:xfrm>
          <a:prstGeom prst="rect">
            <a:avLst/>
          </a:prstGeom>
          <a:noFill/>
        </p:spPr>
        <p:txBody>
          <a:bodyPr wrap="none" rtlCol="0">
            <a:spAutoFit/>
          </a:bodyPr>
          <a:lstStyle/>
          <a:p>
            <a:pPr algn="l"/>
            <a:r>
              <a:rPr lang="en-DE" dirty="0" err="1"/>
              <a:t>s</a:t>
            </a:r>
            <a:r>
              <a:rPr lang="en-DE" baseline="-25000" dirty="0" err="1"/>
              <a:t>1</a:t>
            </a:r>
          </a:p>
        </p:txBody>
      </p:sp>
      <p:cxnSp>
        <p:nvCxnSpPr>
          <p:cNvPr id="21" name="Straight Arrow Connector 20">
            <a:extLst>
              <a:ext uri="{FF2B5EF4-FFF2-40B4-BE49-F238E27FC236}">
                <a16:creationId xmlns:a16="http://schemas.microsoft.com/office/drawing/2014/main" id="{4A993A94-F222-B44A-81E0-BF8960060EC8}"/>
              </a:ext>
            </a:extLst>
          </p:cNvPr>
          <p:cNvCxnSpPr>
            <a:cxnSpLocks/>
            <a:stCxn id="20" idx="1"/>
          </p:cNvCxnSpPr>
          <p:nvPr/>
        </p:nvCxnSpPr>
        <p:spPr>
          <a:xfrm flipH="1">
            <a:off x="7758354" y="1848756"/>
            <a:ext cx="342038" cy="8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519171B-FD03-AB49-9751-9612F87DDCF4}"/>
              </a:ext>
            </a:extLst>
          </p:cNvPr>
          <p:cNvSpPr txBox="1"/>
          <p:nvPr/>
        </p:nvSpPr>
        <p:spPr>
          <a:xfrm>
            <a:off x="521494" y="4591149"/>
            <a:ext cx="7236860" cy="369332"/>
          </a:xfrm>
          <a:prstGeom prst="rect">
            <a:avLst/>
          </a:prstGeom>
          <a:noFill/>
        </p:spPr>
        <p:txBody>
          <a:bodyPr wrap="square" rtlCol="0">
            <a:spAutoFit/>
          </a:bodyPr>
          <a:lstStyle/>
          <a:p>
            <a:r>
              <a:rPr lang="en-DE" sz="1800" dirty="0" err="1">
                <a:solidFill>
                  <a:srgbClr val="C00000"/>
                </a:solidFill>
                <a:latin typeface="Ink Free" panose="03080402000500000000" pitchFamily="66" charset="0"/>
              </a:rPr>
              <a:t>In Situation s</a:t>
            </a:r>
            <a:r>
              <a:rPr lang="en-DE" sz="1800" baseline="-25000" dirty="0" err="1">
                <a:solidFill>
                  <a:srgbClr val="C00000"/>
                </a:solidFill>
                <a:latin typeface="Ink Free" panose="03080402000500000000" pitchFamily="66" charset="0"/>
              </a:rPr>
              <a:t>1</a:t>
            </a:r>
            <a:r>
              <a:rPr lang="en-DE" sz="1800" dirty="0" err="1">
                <a:solidFill>
                  <a:srgbClr val="C00000"/>
                </a:solidFill>
                <a:latin typeface="Ink Free" panose="03080402000500000000" pitchFamily="66" charset="0"/>
              </a:rPr>
              <a:t> ist </a:t>
            </a:r>
            <a:r>
              <a:rPr lang="en-DE" sz="1800" i="1" dirty="0" err="1">
                <a:solidFill>
                  <a:srgbClr val="C00000"/>
                </a:solidFill>
                <a:latin typeface="Ink Free" panose="03080402000500000000" pitchFamily="66" charset="0"/>
              </a:rPr>
              <a:t>Elke lacht </a:t>
            </a:r>
            <a:r>
              <a:rPr lang="en-DE" sz="1800" dirty="0" err="1">
                <a:solidFill>
                  <a:srgbClr val="C00000"/>
                </a:solidFill>
                <a:latin typeface="Ink Free" panose="03080402000500000000" pitchFamily="66" charset="0"/>
              </a:rPr>
              <a:t>wahr.</a:t>
            </a:r>
          </a:p>
        </p:txBody>
      </p:sp>
    </p:spTree>
    <p:extLst>
      <p:ext uri="{BB962C8B-B14F-4D97-AF65-F5344CB8AC3E}">
        <p14:creationId xmlns:p14="http://schemas.microsoft.com/office/powerpoint/2010/main" val="26534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33DA-4BBB-B249-A053-A92C9D0ED38D}"/>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61A403AC-2516-D74D-B476-6C71C37C877E}"/>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ADC45500-B32E-A949-80DF-7E204DCFA09E}"/>
              </a:ext>
            </a:extLst>
          </p:cNvPr>
          <p:cNvSpPr>
            <a:spLocks noGrp="1"/>
          </p:cNvSpPr>
          <p:nvPr>
            <p:ph type="sldNum" sz="quarter" idx="12"/>
          </p:nvPr>
        </p:nvSpPr>
        <p:spPr/>
        <p:txBody>
          <a:bodyPr/>
          <a:lstStyle/>
          <a:p>
            <a:fld id="{9D195BCC-3514-4B1B-9C18-24F3D67EC549}" type="slidenum">
              <a:rPr lang="de-DE" smtClean="0"/>
              <a:t>29</a:t>
            </a:fld>
            <a:endParaRPr lang="de-DE"/>
          </a:p>
        </p:txBody>
      </p:sp>
      <p:sp>
        <p:nvSpPr>
          <p:cNvPr id="5" name="Text Placeholder 4">
            <a:extLst>
              <a:ext uri="{FF2B5EF4-FFF2-40B4-BE49-F238E27FC236}">
                <a16:creationId xmlns:a16="http://schemas.microsoft.com/office/drawing/2014/main" id="{7B3A5AE4-28A9-F847-9BB6-7D7F77AAAB3F}"/>
              </a:ext>
            </a:extLst>
          </p:cNvPr>
          <p:cNvSpPr>
            <a:spLocks noGrp="1"/>
          </p:cNvSpPr>
          <p:nvPr>
            <p:ph type="body" sz="quarter" idx="14"/>
          </p:nvPr>
        </p:nvSpPr>
        <p:spPr/>
        <p:txBody>
          <a:bodyPr/>
          <a:lstStyle/>
          <a:p>
            <a:pPr marL="0" indent="0" algn="ctr">
              <a:buNone/>
            </a:pPr>
            <a:r>
              <a:rPr lang="en-DE"/>
              <a:t>[[ [</a:t>
            </a:r>
            <a:r>
              <a:rPr lang="en-DE" baseline="-25000"/>
              <a:t>V</a:t>
            </a:r>
            <a:r>
              <a:rPr lang="en-DE" i="1"/>
              <a:t>lacht</a:t>
            </a:r>
            <a:r>
              <a:rPr lang="en-DE"/>
              <a:t>] ]]</a:t>
            </a:r>
            <a:r>
              <a:rPr lang="en-DE" baseline="30000"/>
              <a:t>S </a:t>
            </a:r>
            <a:r>
              <a:rPr lang="en-DE"/>
              <a:t>( [[ [</a:t>
            </a:r>
            <a:r>
              <a:rPr lang="en-DE" baseline="-25000"/>
              <a:t>N</a:t>
            </a:r>
            <a:r>
              <a:rPr lang="en-DE" i="1"/>
              <a:t>Elke</a:t>
            </a:r>
            <a:r>
              <a:rPr lang="en-DE"/>
              <a:t>] ]]</a:t>
            </a:r>
            <a:r>
              <a:rPr lang="en-DE" baseline="30000"/>
              <a:t>S</a:t>
            </a:r>
            <a:r>
              <a:rPr lang="en-DE"/>
              <a:t>) = 1 gdw Elke ∈ [x: x lacht in s]</a:t>
            </a:r>
          </a:p>
          <a:p>
            <a:pPr marL="0" indent="0" algn="ctr">
              <a:buNone/>
            </a:pPr>
            <a:endParaRPr lang="en-DE" baseline="30000"/>
          </a:p>
          <a:p>
            <a:pPr marL="0" indent="0" algn="ctr">
              <a:buNone/>
            </a:pPr>
            <a:r>
              <a:rPr lang="en-DE"/>
              <a:t>[[ [</a:t>
            </a:r>
            <a:r>
              <a:rPr lang="en-DE" baseline="-25000"/>
              <a:t>V</a:t>
            </a:r>
            <a:r>
              <a:rPr lang="en-DE" i="1"/>
              <a:t>lacht</a:t>
            </a:r>
            <a:r>
              <a:rPr lang="en-DE"/>
              <a:t>] ]]</a:t>
            </a:r>
            <a:r>
              <a:rPr lang="en-DE" baseline="30000"/>
              <a:t>S </a:t>
            </a:r>
            <a:r>
              <a:rPr lang="en-DE"/>
              <a:t>( [[ [</a:t>
            </a:r>
            <a:r>
              <a:rPr lang="en-DE" baseline="-25000"/>
              <a:t>N</a:t>
            </a:r>
            <a:r>
              <a:rPr lang="en-DE" i="1"/>
              <a:t>Elke</a:t>
            </a:r>
            <a:r>
              <a:rPr lang="en-DE"/>
              <a:t>] ]]</a:t>
            </a:r>
            <a:r>
              <a:rPr lang="en-DE" baseline="30000"/>
              <a:t>S</a:t>
            </a:r>
            <a:r>
              <a:rPr lang="en-DE"/>
              <a:t>) = 0 gdw Elke ∉ [x: x lacht in s]</a:t>
            </a:r>
          </a:p>
          <a:p>
            <a:pPr marL="0" indent="0" algn="ctr">
              <a:buNone/>
            </a:pPr>
            <a:endParaRPr lang="en-DE" baseline="30000"/>
          </a:p>
          <a:p>
            <a:pPr marL="0" indent="0" algn="ctr">
              <a:buNone/>
            </a:pPr>
            <a:endParaRPr lang="en-DE"/>
          </a:p>
          <a:p>
            <a:pPr marL="0" indent="0" algn="ctr">
              <a:buNone/>
            </a:pPr>
            <a:r>
              <a:rPr lang="en-DE"/>
              <a:t>(1 = wahr, 0 = falsch)</a:t>
            </a:r>
          </a:p>
        </p:txBody>
      </p:sp>
      <p:sp>
        <p:nvSpPr>
          <p:cNvPr id="6" name="Text Placeholder 5">
            <a:extLst>
              <a:ext uri="{FF2B5EF4-FFF2-40B4-BE49-F238E27FC236}">
                <a16:creationId xmlns:a16="http://schemas.microsoft.com/office/drawing/2014/main" id="{50DC86A0-D1B7-9B4D-99DF-C53E9FE47091}"/>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102978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C81FAA2-4C36-6949-A951-FF8A0D9F44CF}"/>
              </a:ext>
            </a:extLst>
          </p:cNvPr>
          <p:cNvSpPr txBox="1">
            <a:spLocks/>
          </p:cNvSpPr>
          <p:nvPr/>
        </p:nvSpPr>
        <p:spPr>
          <a:xfrm>
            <a:off x="521494" y="1926853"/>
            <a:ext cx="8101012" cy="3311525"/>
          </a:xfrm>
          <a:prstGeom prst="rect">
            <a:avLst/>
          </a:prstGeom>
        </p:spPr>
        <p:txBody>
          <a:bodyPr/>
          <a:lst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a:lstStyle>
          <a:p>
            <a:pPr marL="0" indent="0">
              <a:buFont typeface="Wingdings 2" panose="05020102010507070707" pitchFamily="18" charset="2"/>
              <a:buNone/>
            </a:pPr>
            <a:endParaRPr lang="en-DE"/>
          </a:p>
          <a:p>
            <a:pPr marL="0" indent="0" algn="ctr">
              <a:buFont typeface="Wingdings 2" panose="05020102010507070707" pitchFamily="18" charset="2"/>
              <a:buNone/>
            </a:pPr>
            <a:r>
              <a:rPr lang="en-DE" sz="4400" i="1">
                <a:solidFill>
                  <a:schemeClr val="bg1"/>
                </a:solidFill>
                <a:latin typeface="Garamond" panose="02020404030301010803" pitchFamily="18" charset="0"/>
              </a:rPr>
              <a:t>P</a:t>
            </a:r>
            <a:r>
              <a:rPr lang="en-DE" sz="4400">
                <a:solidFill>
                  <a:schemeClr val="bg1"/>
                </a:solidFill>
                <a:latin typeface="Garamond" panose="02020404030301010803" pitchFamily="18" charset="0"/>
              </a:rPr>
              <a:t> ∨ (</a:t>
            </a:r>
            <a:r>
              <a:rPr lang="en-DE" sz="4400" i="1">
                <a:solidFill>
                  <a:schemeClr val="bg1"/>
                </a:solidFill>
                <a:latin typeface="Garamond" panose="02020404030301010803" pitchFamily="18" charset="0"/>
              </a:rPr>
              <a:t>Q</a:t>
            </a:r>
            <a:r>
              <a:rPr lang="en-DE" sz="4400">
                <a:solidFill>
                  <a:schemeClr val="bg1"/>
                </a:solidFill>
                <a:latin typeface="Garamond" panose="02020404030301010803" pitchFamily="18" charset="0"/>
              </a:rPr>
              <a:t> ∧ (¬</a:t>
            </a:r>
            <a:r>
              <a:rPr lang="en-DE" sz="4400" i="1">
                <a:solidFill>
                  <a:schemeClr val="bg1"/>
                </a:solidFill>
                <a:latin typeface="Garamond" panose="02020404030301010803" pitchFamily="18" charset="0"/>
              </a:rPr>
              <a:t>R</a:t>
            </a:r>
            <a:r>
              <a:rPr lang="en-DE" sz="4400">
                <a:solidFill>
                  <a:schemeClr val="bg1"/>
                </a:solidFill>
                <a:latin typeface="Garamond" panose="02020404030301010803" pitchFamily="18" charset="0"/>
              </a:rPr>
              <a:t>))) →</a:t>
            </a:r>
            <a:r>
              <a:rPr lang="en-DE" sz="4400">
                <a:solidFill>
                  <a:schemeClr val="bg1"/>
                </a:solidFill>
                <a:latin typeface="Garamond" panose="02020404030301010803" pitchFamily="18" charset="0"/>
                <a:sym typeface="Wingdings" pitchFamily="2" charset="2"/>
              </a:rPr>
              <a:t> </a:t>
            </a:r>
            <a:r>
              <a:rPr lang="en-DE" sz="4400" i="1">
                <a:solidFill>
                  <a:schemeClr val="bg1"/>
                </a:solidFill>
                <a:latin typeface="Garamond" panose="02020404030301010803" pitchFamily="18" charset="0"/>
                <a:sym typeface="Wingdings" pitchFamily="2" charset="2"/>
              </a:rPr>
              <a:t>S</a:t>
            </a:r>
            <a:endParaRPr lang="en-DE" sz="4400" i="1">
              <a:solidFill>
                <a:schemeClr val="bg1"/>
              </a:solidFill>
              <a:latin typeface="Garamond" panose="02020404030301010803" pitchFamily="18" charset="0"/>
            </a:endParaRPr>
          </a:p>
          <a:p>
            <a:endParaRPr lang="en-DE"/>
          </a:p>
        </p:txBody>
      </p:sp>
      <p:pic>
        <p:nvPicPr>
          <p:cNvPr id="4" name="Tusch" descr="Tusch">
            <a:hlinkClick r:id="" action="ppaction://media"/>
            <a:extLst>
              <a:ext uri="{FF2B5EF4-FFF2-40B4-BE49-F238E27FC236}">
                <a16:creationId xmlns:a16="http://schemas.microsoft.com/office/drawing/2014/main" id="{18EE2139-8E66-BD4B-A380-5C065AEBDC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444" y="270669"/>
            <a:ext cx="812800" cy="812800"/>
          </a:xfrm>
          <a:prstGeom prst="rect">
            <a:avLst/>
          </a:prstGeom>
        </p:spPr>
      </p:pic>
    </p:spTree>
    <p:extLst>
      <p:ext uri="{BB962C8B-B14F-4D97-AF65-F5344CB8AC3E}">
        <p14:creationId xmlns:p14="http://schemas.microsoft.com/office/powerpoint/2010/main" val="19364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0"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D31F-A5C6-2D45-8722-4F7FCFA1DEF1}"/>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FE82CFFA-4498-F545-B269-26D5A48F63BC}"/>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BE54FA73-7263-B54B-B933-F60700FBD5C1}"/>
              </a:ext>
            </a:extLst>
          </p:cNvPr>
          <p:cNvSpPr>
            <a:spLocks noGrp="1"/>
          </p:cNvSpPr>
          <p:nvPr>
            <p:ph type="sldNum" sz="quarter" idx="12"/>
          </p:nvPr>
        </p:nvSpPr>
        <p:spPr/>
        <p:txBody>
          <a:bodyPr/>
          <a:lstStyle/>
          <a:p>
            <a:fld id="{9D195BCC-3514-4B1B-9C18-24F3D67EC549}" type="slidenum">
              <a:rPr lang="de-DE" smtClean="0"/>
              <a:t>30</a:t>
            </a:fld>
            <a:endParaRPr lang="de-DE"/>
          </a:p>
        </p:txBody>
      </p:sp>
      <p:sp>
        <p:nvSpPr>
          <p:cNvPr id="5" name="Text Placeholder 4">
            <a:extLst>
              <a:ext uri="{FF2B5EF4-FFF2-40B4-BE49-F238E27FC236}">
                <a16:creationId xmlns:a16="http://schemas.microsoft.com/office/drawing/2014/main" id="{35FBB408-BDBF-F841-B55E-CA73E5118122}"/>
              </a:ext>
            </a:extLst>
          </p:cNvPr>
          <p:cNvSpPr>
            <a:spLocks noGrp="1"/>
          </p:cNvSpPr>
          <p:nvPr>
            <p:ph type="body" sz="quarter" idx="14"/>
          </p:nvPr>
        </p:nvSpPr>
        <p:spPr/>
        <p:txBody>
          <a:bodyPr/>
          <a:lstStyle/>
          <a:p>
            <a:r>
              <a:rPr lang="en-DE"/>
              <a:t>Ein Satz mit transitiven Verben wie </a:t>
            </a:r>
            <a:r>
              <a:rPr lang="en-DE" i="1"/>
              <a:t>Elke kämmt Clara </a:t>
            </a:r>
            <a:r>
              <a:rPr lang="en-DE"/>
              <a:t>kann analog dazu analysiert werden</a:t>
            </a:r>
          </a:p>
          <a:p>
            <a:r>
              <a:rPr lang="en-DE"/>
              <a:t>Im Gegensatz zu einstelligen denotieren zweistellige Verben allerdings keine Menge von Individuen, sondern Mengen von geordneten Paaren, die in der vom Verb ausgedrückten Relation zueinander stehen.</a:t>
            </a:r>
          </a:p>
          <a:p>
            <a:endParaRPr lang="en-DE"/>
          </a:p>
          <a:p>
            <a:pPr marL="0" indent="0" algn="ctr">
              <a:buNone/>
            </a:pPr>
            <a:r>
              <a:rPr lang="en-DE"/>
              <a:t>[[ </a:t>
            </a:r>
            <a:r>
              <a:rPr lang="en-DE" i="1"/>
              <a:t>kämmt </a:t>
            </a:r>
            <a:r>
              <a:rPr lang="en-DE"/>
              <a:t>]]</a:t>
            </a:r>
            <a:r>
              <a:rPr lang="en-DE" baseline="30000"/>
              <a:t>S</a:t>
            </a:r>
            <a:r>
              <a:rPr lang="en-DE"/>
              <a:t> = [&lt;x,y&gt; : x kämmt y in s]</a:t>
            </a:r>
          </a:p>
        </p:txBody>
      </p:sp>
      <p:sp>
        <p:nvSpPr>
          <p:cNvPr id="6" name="Text Placeholder 5">
            <a:extLst>
              <a:ext uri="{FF2B5EF4-FFF2-40B4-BE49-F238E27FC236}">
                <a16:creationId xmlns:a16="http://schemas.microsoft.com/office/drawing/2014/main" id="{82E907FE-2B93-B146-8FFB-796EA08BCD69}"/>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320865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65EF-26D2-634A-8EFB-F6B5994089A3}"/>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D6D23C1B-DF69-744F-AF81-EEE7E35F66D5}"/>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9A1E79A0-0B03-4946-8ACB-9D54EB8921BA}"/>
              </a:ext>
            </a:extLst>
          </p:cNvPr>
          <p:cNvSpPr>
            <a:spLocks noGrp="1"/>
          </p:cNvSpPr>
          <p:nvPr>
            <p:ph type="sldNum" sz="quarter" idx="12"/>
          </p:nvPr>
        </p:nvSpPr>
        <p:spPr/>
        <p:txBody>
          <a:bodyPr/>
          <a:lstStyle/>
          <a:p>
            <a:fld id="{9D195BCC-3514-4B1B-9C18-24F3D67EC549}" type="slidenum">
              <a:rPr lang="de-DE" smtClean="0"/>
              <a:t>31</a:t>
            </a:fld>
            <a:endParaRPr lang="de-DE"/>
          </a:p>
        </p:txBody>
      </p:sp>
      <p:sp>
        <p:nvSpPr>
          <p:cNvPr id="5" name="Text Placeholder 4">
            <a:extLst>
              <a:ext uri="{FF2B5EF4-FFF2-40B4-BE49-F238E27FC236}">
                <a16:creationId xmlns:a16="http://schemas.microsoft.com/office/drawing/2014/main" id="{ED2A369C-C28C-2744-89D3-1BA5E8331CB4}"/>
              </a:ext>
            </a:extLst>
          </p:cNvPr>
          <p:cNvSpPr>
            <a:spLocks noGrp="1"/>
          </p:cNvSpPr>
          <p:nvPr>
            <p:ph type="body" sz="quarter" idx="14"/>
          </p:nvPr>
        </p:nvSpPr>
        <p:spPr/>
        <p:txBody>
          <a:bodyPr/>
          <a:lstStyle/>
          <a:p>
            <a:r>
              <a:rPr lang="en-DE"/>
              <a:t>Die Interpretation eines transitiven Satzes erfolgt in zwei Schritten:</a:t>
            </a:r>
          </a:p>
          <a:p>
            <a:pPr lvl="1"/>
            <a:r>
              <a:rPr lang="en-DE"/>
              <a:t>Zunächst wird die Bedeutung des Verbs auf die Bedeutung des </a:t>
            </a:r>
            <a:r>
              <a:rPr lang="en-DE" b="1"/>
              <a:t>Objekts </a:t>
            </a:r>
            <a:r>
              <a:rPr lang="en-DE"/>
              <a:t>angewandt – dadurch erhalten wir die Bedeutung von </a:t>
            </a:r>
            <a:r>
              <a:rPr lang="en-DE" i="1"/>
              <a:t>kämmt Clara </a:t>
            </a:r>
            <a:r>
              <a:rPr lang="en-DE"/>
              <a:t>(V')</a:t>
            </a:r>
            <a:r>
              <a:rPr lang="en-DE" i="1"/>
              <a:t>:</a:t>
            </a:r>
          </a:p>
          <a:p>
            <a:pPr lvl="1"/>
            <a:endParaRPr lang="en-DE" sz="200" i="1"/>
          </a:p>
          <a:p>
            <a:pPr marL="266700" lvl="1" indent="0" algn="ctr">
              <a:buNone/>
            </a:pPr>
            <a:r>
              <a:rPr lang="en-DE"/>
              <a:t>[[ [</a:t>
            </a:r>
            <a:r>
              <a:rPr lang="en-DE" baseline="-25000"/>
              <a:t>V </a:t>
            </a:r>
            <a:r>
              <a:rPr lang="en-DE" i="1">
                <a:solidFill>
                  <a:srgbClr val="0070C0"/>
                </a:solidFill>
              </a:rPr>
              <a:t>kämmt</a:t>
            </a:r>
            <a:r>
              <a:rPr lang="en-DE"/>
              <a:t>] ]]</a:t>
            </a:r>
            <a:r>
              <a:rPr lang="en-DE" baseline="30000"/>
              <a:t>S </a:t>
            </a:r>
            <a:r>
              <a:rPr lang="en-DE"/>
              <a:t>( [[ [</a:t>
            </a:r>
            <a:r>
              <a:rPr lang="en-DE" baseline="-25000">
                <a:solidFill>
                  <a:srgbClr val="0070C0"/>
                </a:solidFill>
              </a:rPr>
              <a:t>N</a:t>
            </a:r>
            <a:r>
              <a:rPr lang="en-DE" i="1">
                <a:solidFill>
                  <a:srgbClr val="0070C0"/>
                </a:solidFill>
              </a:rPr>
              <a:t>Clara</a:t>
            </a:r>
            <a:r>
              <a:rPr lang="en-DE"/>
              <a:t>] ]]</a:t>
            </a:r>
            <a:r>
              <a:rPr lang="en-DE" baseline="30000"/>
              <a:t>S</a:t>
            </a:r>
            <a:r>
              <a:rPr lang="en-DE"/>
              <a:t>) = &lt;x, </a:t>
            </a:r>
            <a:r>
              <a:rPr lang="en-DE">
                <a:solidFill>
                  <a:srgbClr val="0070C0"/>
                </a:solidFill>
              </a:rPr>
              <a:t>Clara</a:t>
            </a:r>
            <a:r>
              <a:rPr lang="en-DE"/>
              <a:t>&gt; ∈ {&lt;x, y&gt; : </a:t>
            </a:r>
            <a:r>
              <a:rPr lang="en-DE">
                <a:solidFill>
                  <a:srgbClr val="00B050"/>
                </a:solidFill>
              </a:rPr>
              <a:t>x</a:t>
            </a:r>
            <a:r>
              <a:rPr lang="en-DE"/>
              <a:t> kämmt </a:t>
            </a:r>
            <a:r>
              <a:rPr lang="en-DE">
                <a:solidFill>
                  <a:srgbClr val="0070C0"/>
                </a:solidFill>
              </a:rPr>
              <a:t>y</a:t>
            </a:r>
            <a:r>
              <a:rPr lang="en-DE"/>
              <a:t> in s}</a:t>
            </a:r>
          </a:p>
          <a:p>
            <a:pPr marL="266700" lvl="1" indent="0" algn="ctr">
              <a:buNone/>
            </a:pPr>
            <a:endParaRPr lang="en-DE"/>
          </a:p>
          <a:p>
            <a:pPr marL="609600" lvl="1" indent="-342900"/>
            <a:r>
              <a:rPr lang="en-DE"/>
              <a:t>Aus dem zweistelligen Prädikat </a:t>
            </a:r>
            <a:r>
              <a:rPr lang="en-DE" i="1"/>
              <a:t>kämmt </a:t>
            </a:r>
            <a:r>
              <a:rPr lang="en-DE"/>
              <a:t>wird so ein einstelliges Prädikat </a:t>
            </a:r>
            <a:r>
              <a:rPr lang="en-DE" i="1"/>
              <a:t>kämmt Clara </a:t>
            </a:r>
            <a:r>
              <a:rPr lang="en-DE"/>
              <a:t>(V').</a:t>
            </a:r>
          </a:p>
          <a:p>
            <a:pPr marL="609600" lvl="1" indent="-342900"/>
            <a:r>
              <a:rPr lang="en-DE"/>
              <a:t>Im zweiten Schritt wird die V'-Bedeutung auf das Subjekt angewandt:</a:t>
            </a:r>
          </a:p>
          <a:p>
            <a:pPr marL="609600" lvl="1" indent="-342900"/>
            <a:endParaRPr lang="en-DE" sz="800"/>
          </a:p>
          <a:p>
            <a:pPr marL="266700" lvl="1" indent="0" algn="ctr">
              <a:buNone/>
            </a:pPr>
            <a:r>
              <a:rPr lang="en-DE"/>
              <a:t>[[ [</a:t>
            </a:r>
            <a:r>
              <a:rPr lang="en-DE" baseline="-25000"/>
              <a:t>V' </a:t>
            </a:r>
            <a:r>
              <a:rPr lang="en-DE" i="1">
                <a:solidFill>
                  <a:srgbClr val="0070C0"/>
                </a:solidFill>
              </a:rPr>
              <a:t>kämmt Clara</a:t>
            </a:r>
            <a:r>
              <a:rPr lang="en-DE"/>
              <a:t>] ]]</a:t>
            </a:r>
            <a:r>
              <a:rPr lang="en-DE" baseline="30000"/>
              <a:t>S </a:t>
            </a:r>
            <a:r>
              <a:rPr lang="en-DE"/>
              <a:t>= { &lt;x, </a:t>
            </a:r>
            <a:r>
              <a:rPr lang="en-DE">
                <a:solidFill>
                  <a:srgbClr val="0070C0"/>
                </a:solidFill>
              </a:rPr>
              <a:t>Clara</a:t>
            </a:r>
            <a:r>
              <a:rPr lang="en-DE"/>
              <a:t>&gt; : </a:t>
            </a:r>
            <a:r>
              <a:rPr lang="en-DE">
                <a:solidFill>
                  <a:srgbClr val="00B050"/>
                </a:solidFill>
              </a:rPr>
              <a:t>x</a:t>
            </a:r>
            <a:r>
              <a:rPr lang="en-DE"/>
              <a:t> kämmt </a:t>
            </a:r>
            <a:r>
              <a:rPr lang="en-DE">
                <a:solidFill>
                  <a:srgbClr val="0070C0"/>
                </a:solidFill>
              </a:rPr>
              <a:t>Clara</a:t>
            </a:r>
            <a:r>
              <a:rPr lang="en-DE"/>
              <a:t> in s] }</a:t>
            </a:r>
          </a:p>
        </p:txBody>
      </p:sp>
      <p:sp>
        <p:nvSpPr>
          <p:cNvPr id="6" name="Text Placeholder 5">
            <a:extLst>
              <a:ext uri="{FF2B5EF4-FFF2-40B4-BE49-F238E27FC236}">
                <a16:creationId xmlns:a16="http://schemas.microsoft.com/office/drawing/2014/main" id="{842D7D3F-93FE-6D49-9BF0-82BEDEC008DC}"/>
              </a:ext>
            </a:extLst>
          </p:cNvPr>
          <p:cNvSpPr>
            <a:spLocks noGrp="1"/>
          </p:cNvSpPr>
          <p:nvPr>
            <p:ph type="body" sz="quarter" idx="15"/>
          </p:nvPr>
        </p:nvSpPr>
        <p:spPr/>
        <p:txBody>
          <a:bodyPr/>
          <a:lstStyle/>
          <a:p>
            <a:r>
              <a:rPr lang="en-DE"/>
              <a:t>Wahrheit in der modelltheoretischen Semantik</a:t>
            </a:r>
          </a:p>
        </p:txBody>
      </p:sp>
    </p:spTree>
    <p:extLst>
      <p:ext uri="{BB962C8B-B14F-4D97-AF65-F5344CB8AC3E}">
        <p14:creationId xmlns:p14="http://schemas.microsoft.com/office/powerpoint/2010/main" val="3314873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65EF-26D2-634A-8EFB-F6B5994089A3}"/>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D6D23C1B-DF69-744F-AF81-EEE7E35F66D5}"/>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9A1E79A0-0B03-4946-8ACB-9D54EB8921BA}"/>
              </a:ext>
            </a:extLst>
          </p:cNvPr>
          <p:cNvSpPr>
            <a:spLocks noGrp="1"/>
          </p:cNvSpPr>
          <p:nvPr>
            <p:ph type="sldNum" sz="quarter" idx="12"/>
          </p:nvPr>
        </p:nvSpPr>
        <p:spPr/>
        <p:txBody>
          <a:bodyPr/>
          <a:lstStyle/>
          <a:p>
            <a:fld id="{9D195BCC-3514-4B1B-9C18-24F3D67EC549}" type="slidenum">
              <a:rPr lang="de-DE" smtClean="0"/>
              <a:t>32</a:t>
            </a:fld>
            <a:endParaRPr lang="de-DE"/>
          </a:p>
        </p:txBody>
      </p:sp>
      <p:sp>
        <p:nvSpPr>
          <p:cNvPr id="5" name="Text Placeholder 4">
            <a:extLst>
              <a:ext uri="{FF2B5EF4-FFF2-40B4-BE49-F238E27FC236}">
                <a16:creationId xmlns:a16="http://schemas.microsoft.com/office/drawing/2014/main" id="{ED2A369C-C28C-2744-89D3-1BA5E8331CB4}"/>
              </a:ext>
            </a:extLst>
          </p:cNvPr>
          <p:cNvSpPr>
            <a:spLocks noGrp="1"/>
          </p:cNvSpPr>
          <p:nvPr>
            <p:ph type="body" sz="quarter" idx="14"/>
          </p:nvPr>
        </p:nvSpPr>
        <p:spPr/>
        <p:txBody>
          <a:bodyPr/>
          <a:lstStyle/>
          <a:p>
            <a:r>
              <a:rPr lang="en-DE"/>
              <a:t>Damit können wir nun den Wahrheitswert des Satzes bezüglich möglicher Situationen berechnen:</a:t>
            </a:r>
          </a:p>
          <a:p>
            <a:endParaRPr lang="en-DE" sz="1050"/>
          </a:p>
          <a:p>
            <a:pPr marL="266700" lvl="1" indent="0" algn="ctr">
              <a:buNone/>
            </a:pPr>
            <a:r>
              <a:rPr lang="en-DE"/>
              <a:t>[[ [</a:t>
            </a:r>
            <a:r>
              <a:rPr lang="en-DE" baseline="-25000"/>
              <a:t>V' </a:t>
            </a:r>
            <a:r>
              <a:rPr lang="en-DE" i="1">
                <a:solidFill>
                  <a:srgbClr val="0070C0"/>
                </a:solidFill>
              </a:rPr>
              <a:t>kämmt Clara</a:t>
            </a:r>
            <a:r>
              <a:rPr lang="en-DE"/>
              <a:t>] ]]</a:t>
            </a:r>
            <a:r>
              <a:rPr lang="en-DE" baseline="30000"/>
              <a:t>S </a:t>
            </a:r>
            <a:r>
              <a:rPr lang="en-DE"/>
              <a:t>([[ [</a:t>
            </a:r>
            <a:r>
              <a:rPr lang="en-DE" i="1">
                <a:solidFill>
                  <a:srgbClr val="00B050"/>
                </a:solidFill>
              </a:rPr>
              <a:t>Elke</a:t>
            </a:r>
            <a:r>
              <a:rPr lang="en-DE"/>
              <a:t> ] ]]</a:t>
            </a:r>
            <a:r>
              <a:rPr lang="en-DE" baseline="30000"/>
              <a:t>S</a:t>
            </a:r>
            <a:r>
              <a:rPr lang="en-DE"/>
              <a:t> ) = 1 gdw </a:t>
            </a:r>
            <a:r>
              <a:rPr lang="en-DE">
                <a:solidFill>
                  <a:srgbClr val="00B050"/>
                </a:solidFill>
              </a:rPr>
              <a:t>Elke</a:t>
            </a:r>
            <a:r>
              <a:rPr lang="en-DE"/>
              <a:t> ∈ { </a:t>
            </a:r>
            <a:r>
              <a:rPr lang="en-DE">
                <a:solidFill>
                  <a:srgbClr val="00B050"/>
                </a:solidFill>
              </a:rPr>
              <a:t>x</a:t>
            </a:r>
            <a:r>
              <a:rPr lang="en-DE"/>
              <a:t> : </a:t>
            </a:r>
            <a:r>
              <a:rPr lang="en-DE">
                <a:solidFill>
                  <a:srgbClr val="00B050"/>
                </a:solidFill>
              </a:rPr>
              <a:t>x</a:t>
            </a:r>
            <a:r>
              <a:rPr lang="en-DE"/>
              <a:t> kämmt </a:t>
            </a:r>
            <a:r>
              <a:rPr lang="en-DE">
                <a:solidFill>
                  <a:srgbClr val="0070C0"/>
                </a:solidFill>
              </a:rPr>
              <a:t>Clara</a:t>
            </a:r>
            <a:r>
              <a:rPr lang="en-DE"/>
              <a:t> in s }</a:t>
            </a:r>
          </a:p>
          <a:p>
            <a:pPr marL="266700" lvl="1" indent="0" algn="ctr">
              <a:buNone/>
            </a:pPr>
            <a:r>
              <a:rPr lang="en-DE"/>
              <a:t>[[ [</a:t>
            </a:r>
            <a:r>
              <a:rPr lang="en-DE" baseline="-25000"/>
              <a:t>V' </a:t>
            </a:r>
            <a:r>
              <a:rPr lang="en-DE" i="1">
                <a:solidFill>
                  <a:srgbClr val="0070C0"/>
                </a:solidFill>
              </a:rPr>
              <a:t>kämmt Clara</a:t>
            </a:r>
            <a:r>
              <a:rPr lang="en-DE"/>
              <a:t>] ]]</a:t>
            </a:r>
            <a:r>
              <a:rPr lang="en-DE" baseline="30000"/>
              <a:t>S </a:t>
            </a:r>
            <a:r>
              <a:rPr lang="en-DE"/>
              <a:t>([[ [</a:t>
            </a:r>
            <a:r>
              <a:rPr lang="en-DE" i="1">
                <a:solidFill>
                  <a:srgbClr val="00B050"/>
                </a:solidFill>
              </a:rPr>
              <a:t>Elke</a:t>
            </a:r>
            <a:r>
              <a:rPr lang="en-DE"/>
              <a:t> ] ]]</a:t>
            </a:r>
            <a:r>
              <a:rPr lang="en-DE" baseline="30000"/>
              <a:t>S</a:t>
            </a:r>
            <a:r>
              <a:rPr lang="en-DE"/>
              <a:t> ) = 0 gdw </a:t>
            </a:r>
            <a:r>
              <a:rPr lang="en-DE">
                <a:solidFill>
                  <a:srgbClr val="00B050"/>
                </a:solidFill>
              </a:rPr>
              <a:t>Elke</a:t>
            </a:r>
            <a:r>
              <a:rPr lang="en-DE"/>
              <a:t> ∉ { </a:t>
            </a:r>
            <a:r>
              <a:rPr lang="en-DE">
                <a:solidFill>
                  <a:srgbClr val="00B050"/>
                </a:solidFill>
              </a:rPr>
              <a:t>x</a:t>
            </a:r>
            <a:r>
              <a:rPr lang="en-DE"/>
              <a:t> : </a:t>
            </a:r>
            <a:r>
              <a:rPr lang="en-DE">
                <a:solidFill>
                  <a:srgbClr val="00B050"/>
                </a:solidFill>
              </a:rPr>
              <a:t>x</a:t>
            </a:r>
            <a:r>
              <a:rPr lang="en-DE"/>
              <a:t> kämmt </a:t>
            </a:r>
            <a:r>
              <a:rPr lang="en-DE">
                <a:solidFill>
                  <a:srgbClr val="0070C0"/>
                </a:solidFill>
              </a:rPr>
              <a:t>Clara</a:t>
            </a:r>
            <a:r>
              <a:rPr lang="en-DE"/>
              <a:t> in s }</a:t>
            </a:r>
          </a:p>
          <a:p>
            <a:pPr marL="266700" lvl="1" indent="0" algn="ctr">
              <a:buNone/>
            </a:pPr>
            <a:endParaRPr lang="en-DE"/>
          </a:p>
        </p:txBody>
      </p:sp>
      <p:sp>
        <p:nvSpPr>
          <p:cNvPr id="6" name="Text Placeholder 5">
            <a:extLst>
              <a:ext uri="{FF2B5EF4-FFF2-40B4-BE49-F238E27FC236}">
                <a16:creationId xmlns:a16="http://schemas.microsoft.com/office/drawing/2014/main" id="{842D7D3F-93FE-6D49-9BF0-82BEDEC008DC}"/>
              </a:ext>
            </a:extLst>
          </p:cNvPr>
          <p:cNvSpPr>
            <a:spLocks noGrp="1"/>
          </p:cNvSpPr>
          <p:nvPr>
            <p:ph type="body" sz="quarter" idx="15"/>
          </p:nvPr>
        </p:nvSpPr>
        <p:spPr/>
        <p:txBody>
          <a:bodyPr/>
          <a:lstStyle/>
          <a:p>
            <a:r>
              <a:rPr lang="en-DE"/>
              <a:t>Wahrheit in der modelltheoretischen Semantik</a:t>
            </a:r>
          </a:p>
        </p:txBody>
      </p:sp>
      <p:sp>
        <p:nvSpPr>
          <p:cNvPr id="7" name="Oval 6">
            <a:extLst>
              <a:ext uri="{FF2B5EF4-FFF2-40B4-BE49-F238E27FC236}">
                <a16:creationId xmlns:a16="http://schemas.microsoft.com/office/drawing/2014/main" id="{25709312-52E5-3E46-AD77-2967842C7659}"/>
              </a:ext>
            </a:extLst>
          </p:cNvPr>
          <p:cNvSpPr/>
          <p:nvPr/>
        </p:nvSpPr>
        <p:spPr>
          <a:xfrm>
            <a:off x="2627784" y="3689151"/>
            <a:ext cx="2448272" cy="100811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B537010C-8B86-5747-91E8-7EE6F47E75E5}"/>
              </a:ext>
            </a:extLst>
          </p:cNvPr>
          <p:cNvSpPr/>
          <p:nvPr/>
        </p:nvSpPr>
        <p:spPr>
          <a:xfrm>
            <a:off x="499734" y="3563805"/>
            <a:ext cx="4770586" cy="12961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a:t>
            </a:r>
          </a:p>
        </p:txBody>
      </p:sp>
      <p:sp>
        <p:nvSpPr>
          <p:cNvPr id="9" name="TextBox 8">
            <a:extLst>
              <a:ext uri="{FF2B5EF4-FFF2-40B4-BE49-F238E27FC236}">
                <a16:creationId xmlns:a16="http://schemas.microsoft.com/office/drawing/2014/main" id="{3E2E538B-4C51-CF4B-81F9-6B0BB0D81438}"/>
              </a:ext>
            </a:extLst>
          </p:cNvPr>
          <p:cNvSpPr txBox="1"/>
          <p:nvPr/>
        </p:nvSpPr>
        <p:spPr>
          <a:xfrm>
            <a:off x="2960472" y="3880104"/>
            <a:ext cx="1233030" cy="300210"/>
          </a:xfrm>
          <a:prstGeom prst="rect">
            <a:avLst/>
          </a:prstGeom>
          <a:noFill/>
        </p:spPr>
        <p:txBody>
          <a:bodyPr wrap="none" rtlCol="0">
            <a:spAutoFit/>
          </a:bodyPr>
          <a:lstStyle/>
          <a:p>
            <a:pPr algn="l"/>
            <a:r>
              <a:rPr lang="en-DE" dirty="0" err="1"/>
              <a:t>&lt;Elke, Clara&gt;</a:t>
            </a:r>
          </a:p>
        </p:txBody>
      </p:sp>
      <p:sp>
        <p:nvSpPr>
          <p:cNvPr id="10" name="TextBox 9">
            <a:extLst>
              <a:ext uri="{FF2B5EF4-FFF2-40B4-BE49-F238E27FC236}">
                <a16:creationId xmlns:a16="http://schemas.microsoft.com/office/drawing/2014/main" id="{3E457D9F-324D-D54B-A995-FAB8B6218CD9}"/>
              </a:ext>
            </a:extLst>
          </p:cNvPr>
          <p:cNvSpPr txBox="1"/>
          <p:nvPr/>
        </p:nvSpPr>
        <p:spPr>
          <a:xfrm>
            <a:off x="3460243" y="4211877"/>
            <a:ext cx="1271502" cy="300210"/>
          </a:xfrm>
          <a:prstGeom prst="rect">
            <a:avLst/>
          </a:prstGeom>
          <a:noFill/>
        </p:spPr>
        <p:txBody>
          <a:bodyPr wrap="none" rtlCol="0">
            <a:spAutoFit/>
          </a:bodyPr>
          <a:lstStyle/>
          <a:p>
            <a:pPr algn="l"/>
            <a:r>
              <a:rPr lang="en-DE" dirty="0" err="1"/>
              <a:t>&lt;Clara, Elias&gt;</a:t>
            </a:r>
          </a:p>
        </p:txBody>
      </p:sp>
      <p:pic>
        <p:nvPicPr>
          <p:cNvPr id="6146" name="Picture 2">
            <a:extLst>
              <a:ext uri="{FF2B5EF4-FFF2-40B4-BE49-F238E27FC236}">
                <a16:creationId xmlns:a16="http://schemas.microsoft.com/office/drawing/2014/main" id="{8CA8D976-21B6-5A4E-A3D9-00229F65C05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997" y="3417534"/>
            <a:ext cx="2112785" cy="14091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B2BE5F4-9BB2-974D-977E-51BF8CF01ECC}"/>
              </a:ext>
            </a:extLst>
          </p:cNvPr>
          <p:cNvSpPr txBox="1"/>
          <p:nvPr/>
        </p:nvSpPr>
        <p:spPr>
          <a:xfrm>
            <a:off x="521438" y="3761802"/>
            <a:ext cx="1733167" cy="300210"/>
          </a:xfrm>
          <a:prstGeom prst="rect">
            <a:avLst/>
          </a:prstGeom>
          <a:noFill/>
        </p:spPr>
        <p:txBody>
          <a:bodyPr wrap="none" rtlCol="0">
            <a:spAutoFit/>
          </a:bodyPr>
          <a:lstStyle/>
          <a:p>
            <a:pPr algn="l"/>
            <a:r>
              <a:rPr lang="en-DE" dirty="0" err="1"/>
              <a:t>&lt;Annalena, Robert&gt;</a:t>
            </a:r>
          </a:p>
        </p:txBody>
      </p:sp>
      <p:sp>
        <p:nvSpPr>
          <p:cNvPr id="13" name="TextBox 12">
            <a:extLst>
              <a:ext uri="{FF2B5EF4-FFF2-40B4-BE49-F238E27FC236}">
                <a16:creationId xmlns:a16="http://schemas.microsoft.com/office/drawing/2014/main" id="{C8E13869-069B-9843-98D6-2461846B768A}"/>
              </a:ext>
            </a:extLst>
          </p:cNvPr>
          <p:cNvSpPr txBox="1"/>
          <p:nvPr/>
        </p:nvSpPr>
        <p:spPr>
          <a:xfrm>
            <a:off x="1031281" y="4159369"/>
            <a:ext cx="1492781" cy="300210"/>
          </a:xfrm>
          <a:prstGeom prst="rect">
            <a:avLst/>
          </a:prstGeom>
          <a:noFill/>
        </p:spPr>
        <p:txBody>
          <a:bodyPr wrap="none" rtlCol="0">
            <a:spAutoFit/>
          </a:bodyPr>
          <a:lstStyle/>
          <a:p>
            <a:pPr algn="l"/>
            <a:r>
              <a:rPr lang="en-DE" dirty="0" err="1"/>
              <a:t>&lt;Markus, Armin&gt;</a:t>
            </a:r>
          </a:p>
        </p:txBody>
      </p:sp>
      <p:sp>
        <p:nvSpPr>
          <p:cNvPr id="14" name="TextBox 13">
            <a:extLst>
              <a:ext uri="{FF2B5EF4-FFF2-40B4-BE49-F238E27FC236}">
                <a16:creationId xmlns:a16="http://schemas.microsoft.com/office/drawing/2014/main" id="{6C00AF69-546A-B446-9BD3-997302CA77E0}"/>
              </a:ext>
            </a:extLst>
          </p:cNvPr>
          <p:cNvSpPr txBox="1"/>
          <p:nvPr/>
        </p:nvSpPr>
        <p:spPr>
          <a:xfrm>
            <a:off x="744245" y="4518730"/>
            <a:ext cx="1233030" cy="300210"/>
          </a:xfrm>
          <a:prstGeom prst="rect">
            <a:avLst/>
          </a:prstGeom>
          <a:noFill/>
        </p:spPr>
        <p:txBody>
          <a:bodyPr wrap="none" rtlCol="0">
            <a:spAutoFit/>
          </a:bodyPr>
          <a:lstStyle/>
          <a:p>
            <a:pPr algn="l"/>
            <a:r>
              <a:rPr lang="en-DE" dirty="0" err="1"/>
              <a:t>&lt;Kevin, Olaf&gt;</a:t>
            </a:r>
          </a:p>
        </p:txBody>
      </p:sp>
      <p:sp>
        <p:nvSpPr>
          <p:cNvPr id="15" name="TextBox 14">
            <a:extLst>
              <a:ext uri="{FF2B5EF4-FFF2-40B4-BE49-F238E27FC236}">
                <a16:creationId xmlns:a16="http://schemas.microsoft.com/office/drawing/2014/main" id="{51B0A6FE-F38F-5043-8F82-6E7DD63FAFF2}"/>
              </a:ext>
            </a:extLst>
          </p:cNvPr>
          <p:cNvSpPr txBox="1"/>
          <p:nvPr/>
        </p:nvSpPr>
        <p:spPr>
          <a:xfrm>
            <a:off x="5436096" y="4141037"/>
            <a:ext cx="1309974" cy="300210"/>
          </a:xfrm>
          <a:prstGeom prst="rect">
            <a:avLst/>
          </a:prstGeom>
          <a:noFill/>
        </p:spPr>
        <p:txBody>
          <a:bodyPr wrap="none" rtlCol="0">
            <a:spAutoFit/>
          </a:bodyPr>
          <a:lstStyle/>
          <a:p>
            <a:r>
              <a:rPr lang="en-DE" dirty="0" err="1"/>
              <a:t>[[ </a:t>
            </a:r>
            <a:r>
              <a:rPr lang="en-DE" i="1" dirty="0" err="1"/>
              <a:t>kämmen</a:t>
            </a:r>
            <a:r>
              <a:rPr lang="en-DE" dirty="0" err="1"/>
              <a:t> ]]</a:t>
            </a:r>
            <a:r>
              <a:rPr lang="en-DE" baseline="30000"/>
              <a:t>S2</a:t>
            </a:r>
            <a:endParaRPr lang="en-DE" dirty="0" err="1"/>
          </a:p>
        </p:txBody>
      </p:sp>
      <p:sp>
        <p:nvSpPr>
          <p:cNvPr id="17" name="TextBox 16">
            <a:extLst>
              <a:ext uri="{FF2B5EF4-FFF2-40B4-BE49-F238E27FC236}">
                <a16:creationId xmlns:a16="http://schemas.microsoft.com/office/drawing/2014/main" id="{7BA6C3E9-FE57-B848-8D16-698569C5BB03}"/>
              </a:ext>
            </a:extLst>
          </p:cNvPr>
          <p:cNvSpPr txBox="1"/>
          <p:nvPr/>
        </p:nvSpPr>
        <p:spPr>
          <a:xfrm>
            <a:off x="5436096" y="4506963"/>
            <a:ext cx="1691489" cy="300210"/>
          </a:xfrm>
          <a:prstGeom prst="rect">
            <a:avLst/>
          </a:prstGeom>
          <a:noFill/>
        </p:spPr>
        <p:txBody>
          <a:bodyPr wrap="none" rtlCol="0">
            <a:spAutoFit/>
          </a:bodyPr>
          <a:lstStyle/>
          <a:p>
            <a:r>
              <a:rPr lang="en-DE" dirty="0" err="1"/>
              <a:t>[[ </a:t>
            </a:r>
            <a:r>
              <a:rPr lang="en-DE" i="1" dirty="0" err="1"/>
              <a:t>nicht kämmen</a:t>
            </a:r>
            <a:r>
              <a:rPr lang="en-DE" dirty="0" err="1"/>
              <a:t> ]]</a:t>
            </a:r>
            <a:r>
              <a:rPr lang="en-DE" baseline="30000"/>
              <a:t>S2</a:t>
            </a:r>
            <a:endParaRPr lang="en-DE" dirty="0" err="1"/>
          </a:p>
        </p:txBody>
      </p:sp>
      <p:sp>
        <p:nvSpPr>
          <p:cNvPr id="18" name="TextBox 17">
            <a:extLst>
              <a:ext uri="{FF2B5EF4-FFF2-40B4-BE49-F238E27FC236}">
                <a16:creationId xmlns:a16="http://schemas.microsoft.com/office/drawing/2014/main" id="{92229C31-2475-DF4E-ABD5-36361F246025}"/>
              </a:ext>
            </a:extLst>
          </p:cNvPr>
          <p:cNvSpPr txBox="1"/>
          <p:nvPr/>
        </p:nvSpPr>
        <p:spPr>
          <a:xfrm>
            <a:off x="5436096" y="3608866"/>
            <a:ext cx="367408" cy="300210"/>
          </a:xfrm>
          <a:prstGeom prst="rect">
            <a:avLst/>
          </a:prstGeom>
          <a:noFill/>
        </p:spPr>
        <p:txBody>
          <a:bodyPr wrap="none" rtlCol="0">
            <a:spAutoFit/>
          </a:bodyPr>
          <a:lstStyle/>
          <a:p>
            <a:r>
              <a:rPr lang="en-DE" dirty="0" err="1"/>
              <a:t>s2</a:t>
            </a:r>
          </a:p>
        </p:txBody>
      </p:sp>
      <p:cxnSp>
        <p:nvCxnSpPr>
          <p:cNvPr id="19" name="Straight Arrow Connector 18">
            <a:extLst>
              <a:ext uri="{FF2B5EF4-FFF2-40B4-BE49-F238E27FC236}">
                <a16:creationId xmlns:a16="http://schemas.microsoft.com/office/drawing/2014/main" id="{DD7ED8BD-9647-CA49-A974-E0466BDE9137}"/>
              </a:ext>
            </a:extLst>
          </p:cNvPr>
          <p:cNvCxnSpPr>
            <a:stCxn id="18" idx="1"/>
          </p:cNvCxnSpPr>
          <p:nvPr/>
        </p:nvCxnSpPr>
        <p:spPr>
          <a:xfrm flipH="1">
            <a:off x="5270320" y="3758971"/>
            <a:ext cx="1657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5BA8483-A822-3F42-BFD4-F76397C8A36A}"/>
              </a:ext>
            </a:extLst>
          </p:cNvPr>
          <p:cNvCxnSpPr>
            <a:cxnSpLocks/>
            <a:stCxn id="15" idx="1"/>
            <a:endCxn id="7" idx="6"/>
          </p:cNvCxnSpPr>
          <p:nvPr/>
        </p:nvCxnSpPr>
        <p:spPr>
          <a:xfrm flipH="1" flipV="1">
            <a:off x="5076056" y="4193207"/>
            <a:ext cx="360040" cy="97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A28508A2-F534-2D4E-A14F-741AE3767939}"/>
              </a:ext>
            </a:extLst>
          </p:cNvPr>
          <p:cNvCxnSpPr>
            <a:cxnSpLocks/>
            <a:stCxn id="17" idx="1"/>
          </p:cNvCxnSpPr>
          <p:nvPr/>
        </p:nvCxnSpPr>
        <p:spPr>
          <a:xfrm flipH="1">
            <a:off x="4731746" y="4657068"/>
            <a:ext cx="704350" cy="401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882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B9C2-715E-E84F-8215-5470F6DA7C78}"/>
              </a:ext>
            </a:extLst>
          </p:cNvPr>
          <p:cNvSpPr>
            <a:spLocks noGrp="1"/>
          </p:cNvSpPr>
          <p:nvPr>
            <p:ph type="title"/>
          </p:nvPr>
        </p:nvSpPr>
        <p:spPr/>
        <p:txBody>
          <a:bodyPr/>
          <a:lstStyle/>
          <a:p>
            <a:r>
              <a:rPr lang="en-DE"/>
              <a:t>Wahrheit</a:t>
            </a:r>
          </a:p>
        </p:txBody>
      </p:sp>
      <p:sp>
        <p:nvSpPr>
          <p:cNvPr id="3" name="Footer Placeholder 2">
            <a:extLst>
              <a:ext uri="{FF2B5EF4-FFF2-40B4-BE49-F238E27FC236}">
                <a16:creationId xmlns:a16="http://schemas.microsoft.com/office/drawing/2014/main" id="{8EC79AEE-AA03-5E4B-8F35-2BB4D20F179B}"/>
              </a:ext>
            </a:extLst>
          </p:cNvPr>
          <p:cNvSpPr>
            <a:spLocks noGrp="1"/>
          </p:cNvSpPr>
          <p:nvPr>
            <p:ph type="ftr" sz="quarter" idx="11"/>
          </p:nvPr>
        </p:nvSpPr>
        <p:spPr/>
        <p:txBody>
          <a:bodyPr/>
          <a:lstStyle/>
          <a:p>
            <a:r>
              <a:rPr lang="de-DE"/>
              <a:t>(Meibauer et al. 2015; Pafel &amp; Reich 2016)</a:t>
            </a:r>
          </a:p>
        </p:txBody>
      </p:sp>
      <p:sp>
        <p:nvSpPr>
          <p:cNvPr id="4" name="Slide Number Placeholder 3">
            <a:extLst>
              <a:ext uri="{FF2B5EF4-FFF2-40B4-BE49-F238E27FC236}">
                <a16:creationId xmlns:a16="http://schemas.microsoft.com/office/drawing/2014/main" id="{9BD444BA-3042-E44C-A2BA-4211FE6B1F0A}"/>
              </a:ext>
            </a:extLst>
          </p:cNvPr>
          <p:cNvSpPr>
            <a:spLocks noGrp="1"/>
          </p:cNvSpPr>
          <p:nvPr>
            <p:ph type="sldNum" sz="quarter" idx="12"/>
          </p:nvPr>
        </p:nvSpPr>
        <p:spPr/>
        <p:txBody>
          <a:bodyPr/>
          <a:lstStyle/>
          <a:p>
            <a:fld id="{9D195BCC-3514-4B1B-9C18-24F3D67EC549}" type="slidenum">
              <a:rPr lang="de-DE" smtClean="0"/>
              <a:t>33</a:t>
            </a:fld>
            <a:endParaRPr lang="de-DE"/>
          </a:p>
        </p:txBody>
      </p:sp>
      <p:sp>
        <p:nvSpPr>
          <p:cNvPr id="5" name="Text Placeholder 4">
            <a:extLst>
              <a:ext uri="{FF2B5EF4-FFF2-40B4-BE49-F238E27FC236}">
                <a16:creationId xmlns:a16="http://schemas.microsoft.com/office/drawing/2014/main" id="{CF838928-08A5-2D49-81D7-915F918DAE78}"/>
              </a:ext>
            </a:extLst>
          </p:cNvPr>
          <p:cNvSpPr>
            <a:spLocks noGrp="1"/>
          </p:cNvSpPr>
          <p:nvPr>
            <p:ph type="body" sz="quarter" idx="14"/>
          </p:nvPr>
        </p:nvSpPr>
        <p:spPr/>
        <p:txBody>
          <a:bodyPr/>
          <a:lstStyle/>
          <a:p>
            <a:r>
              <a:rPr lang="en-DE"/>
              <a:t>Situationen sind nicht an sich wahr oder falsch: Die Wahrheit eines Satzes wird immer </a:t>
            </a:r>
            <a:r>
              <a:rPr lang="en-DE" b="1"/>
              <a:t>relativ zu möglichen Situationen </a:t>
            </a:r>
            <a:r>
              <a:rPr lang="en-DE"/>
              <a:t>(oder: </a:t>
            </a:r>
            <a:r>
              <a:rPr lang="en-DE" b="1"/>
              <a:t>möglichen Welten</a:t>
            </a:r>
            <a:r>
              <a:rPr lang="en-DE"/>
              <a:t>) bestimmt</a:t>
            </a:r>
          </a:p>
          <a:p>
            <a:r>
              <a:rPr lang="en-DE"/>
              <a:t>Begriff der möglichen Welt in der modelltheoretischen Semantik u.a. von Saul Kripke und Richard Monatgue etabliert; geht u.a. auf Leibniz zurück</a:t>
            </a:r>
          </a:p>
          <a:p>
            <a:r>
              <a:rPr lang="en-DE"/>
              <a:t>"Eine </a:t>
            </a:r>
            <a:r>
              <a:rPr lang="en-DE" b="1"/>
              <a:t>mögliche Welt </a:t>
            </a:r>
            <a:r>
              <a:rPr lang="en-DE"/>
              <a:t>ist eine (vollständige) Art und Weise, wie die Welt zu einem bestimmten Zeitpunkt sein könnte." (Pafel &amp; Reich 2016: 237)</a:t>
            </a:r>
          </a:p>
        </p:txBody>
      </p:sp>
      <p:sp>
        <p:nvSpPr>
          <p:cNvPr id="6" name="Text Placeholder 5">
            <a:extLst>
              <a:ext uri="{FF2B5EF4-FFF2-40B4-BE49-F238E27FC236}">
                <a16:creationId xmlns:a16="http://schemas.microsoft.com/office/drawing/2014/main" id="{0584D17F-6FCE-5143-B48E-DC50222864A3}"/>
              </a:ext>
            </a:extLst>
          </p:cNvPr>
          <p:cNvSpPr>
            <a:spLocks noGrp="1"/>
          </p:cNvSpPr>
          <p:nvPr>
            <p:ph type="body" sz="quarter" idx="15"/>
          </p:nvPr>
        </p:nvSpPr>
        <p:spPr/>
        <p:txBody>
          <a:bodyPr/>
          <a:lstStyle/>
          <a:p>
            <a:r>
              <a:rPr lang="en-DE"/>
              <a:t>Mögliche Welten</a:t>
            </a:r>
          </a:p>
        </p:txBody>
      </p:sp>
    </p:spTree>
    <p:extLst>
      <p:ext uri="{BB962C8B-B14F-4D97-AF65-F5344CB8AC3E}">
        <p14:creationId xmlns:p14="http://schemas.microsoft.com/office/powerpoint/2010/main" val="1877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0746-3437-DB48-ACB3-900FD91D4518}"/>
              </a:ext>
            </a:extLst>
          </p:cNvPr>
          <p:cNvSpPr>
            <a:spLocks noGrp="1"/>
          </p:cNvSpPr>
          <p:nvPr>
            <p:ph type="title"/>
          </p:nvPr>
        </p:nvSpPr>
        <p:spPr/>
        <p:txBody>
          <a:bodyPr/>
          <a:lstStyle/>
          <a:p>
            <a:r>
              <a:rPr lang="en-DE"/>
              <a:t>Mögliche-Welten-Semantik</a:t>
            </a:r>
          </a:p>
        </p:txBody>
      </p:sp>
      <p:sp>
        <p:nvSpPr>
          <p:cNvPr id="3" name="Footer Placeholder 2">
            <a:extLst>
              <a:ext uri="{FF2B5EF4-FFF2-40B4-BE49-F238E27FC236}">
                <a16:creationId xmlns:a16="http://schemas.microsoft.com/office/drawing/2014/main" id="{4AE75862-1B26-4C43-8146-5D9B0AC9F3C0}"/>
              </a:ext>
            </a:extLst>
          </p:cNvPr>
          <p:cNvSpPr>
            <a:spLocks noGrp="1"/>
          </p:cNvSpPr>
          <p:nvPr>
            <p:ph type="ftr" sz="quarter" idx="11"/>
          </p:nvPr>
        </p:nvSpPr>
        <p:spPr/>
        <p:txBody>
          <a:bodyPr/>
          <a:lstStyle/>
          <a:p>
            <a:r>
              <a:rPr lang="de-DE"/>
              <a:t>(Pafel &amp; Reich 2016: 237)</a:t>
            </a:r>
          </a:p>
        </p:txBody>
      </p:sp>
      <p:sp>
        <p:nvSpPr>
          <p:cNvPr id="4" name="Slide Number Placeholder 3">
            <a:extLst>
              <a:ext uri="{FF2B5EF4-FFF2-40B4-BE49-F238E27FC236}">
                <a16:creationId xmlns:a16="http://schemas.microsoft.com/office/drawing/2014/main" id="{B77C7335-8125-E04A-99B4-CAD069D99A3F}"/>
              </a:ext>
            </a:extLst>
          </p:cNvPr>
          <p:cNvSpPr>
            <a:spLocks noGrp="1"/>
          </p:cNvSpPr>
          <p:nvPr>
            <p:ph type="sldNum" sz="quarter" idx="12"/>
          </p:nvPr>
        </p:nvSpPr>
        <p:spPr/>
        <p:txBody>
          <a:bodyPr/>
          <a:lstStyle/>
          <a:p>
            <a:fld id="{9D195BCC-3514-4B1B-9C18-24F3D67EC549}" type="slidenum">
              <a:rPr lang="de-DE" smtClean="0"/>
              <a:t>34</a:t>
            </a:fld>
            <a:endParaRPr lang="de-DE"/>
          </a:p>
        </p:txBody>
      </p:sp>
      <p:sp>
        <p:nvSpPr>
          <p:cNvPr id="5" name="Text Placeholder 4">
            <a:extLst>
              <a:ext uri="{FF2B5EF4-FFF2-40B4-BE49-F238E27FC236}">
                <a16:creationId xmlns:a16="http://schemas.microsoft.com/office/drawing/2014/main" id="{1D0EDC97-56B0-A441-A06B-81F948F2E73F}"/>
              </a:ext>
            </a:extLst>
          </p:cNvPr>
          <p:cNvSpPr>
            <a:spLocks noGrp="1"/>
          </p:cNvSpPr>
          <p:nvPr>
            <p:ph type="body" sz="quarter" idx="14"/>
          </p:nvPr>
        </p:nvSpPr>
        <p:spPr/>
        <p:txBody>
          <a:bodyPr/>
          <a:lstStyle/>
          <a:p>
            <a:r>
              <a:rPr lang="en-DE"/>
              <a:t>Das Konzept möglicher Welten erfordert eine Neudefinition der Konzepte von "Intension" und "Extension":</a:t>
            </a:r>
          </a:p>
          <a:p>
            <a:endParaRPr lang="en-DE"/>
          </a:p>
          <a:p>
            <a:pPr lvl="1"/>
            <a:r>
              <a:rPr lang="en-DE"/>
              <a:t>Die Extension eines sprachlichen Ausdrucks in einem Modell relativ zu einer möglichen Welt w ist dessen referenzielle Interpretation in w.</a:t>
            </a:r>
          </a:p>
          <a:p>
            <a:pPr lvl="1"/>
            <a:endParaRPr lang="en-DE"/>
          </a:p>
          <a:p>
            <a:pPr lvl="1"/>
            <a:r>
              <a:rPr lang="en-DE"/>
              <a:t>Die Intension eines sprachlichen Ausdrucks ɑ in einem Modell ist eine (totale) Funktion von möglichen Welten w ∊ W, die jeder möglichen Welt w aus W eindeutig die Extension von ɑ in dieser möglichen Welt w zuordnet.</a:t>
            </a:r>
          </a:p>
        </p:txBody>
      </p:sp>
      <p:sp>
        <p:nvSpPr>
          <p:cNvPr id="6" name="Text Placeholder 5">
            <a:extLst>
              <a:ext uri="{FF2B5EF4-FFF2-40B4-BE49-F238E27FC236}">
                <a16:creationId xmlns:a16="http://schemas.microsoft.com/office/drawing/2014/main" id="{8D045126-FEB9-7D44-9B51-FB7AF8C4375E}"/>
              </a:ext>
            </a:extLst>
          </p:cNvPr>
          <p:cNvSpPr>
            <a:spLocks noGrp="1"/>
          </p:cNvSpPr>
          <p:nvPr>
            <p:ph type="body" sz="quarter" idx="15"/>
          </p:nvPr>
        </p:nvSpPr>
        <p:spPr/>
        <p:txBody>
          <a:bodyPr/>
          <a:lstStyle/>
          <a:p>
            <a:r>
              <a:rPr lang="en-DE"/>
              <a:t>Intension und Extension</a:t>
            </a:r>
          </a:p>
        </p:txBody>
      </p:sp>
    </p:spTree>
    <p:extLst>
      <p:ext uri="{BB962C8B-B14F-4D97-AF65-F5344CB8AC3E}">
        <p14:creationId xmlns:p14="http://schemas.microsoft.com/office/powerpoint/2010/main" val="227273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9E51-4F15-394A-94D1-BE27BBD2F121}"/>
              </a:ext>
            </a:extLst>
          </p:cNvPr>
          <p:cNvSpPr>
            <a:spLocks noGrp="1"/>
          </p:cNvSpPr>
          <p:nvPr>
            <p:ph type="title"/>
          </p:nvPr>
        </p:nvSpPr>
        <p:spPr/>
        <p:txBody>
          <a:bodyPr/>
          <a:lstStyle/>
          <a:p>
            <a:r>
              <a:rPr lang="en-DE"/>
              <a:t>Wahrheitswertsemantik</a:t>
            </a:r>
          </a:p>
        </p:txBody>
      </p:sp>
      <p:sp>
        <p:nvSpPr>
          <p:cNvPr id="3" name="Footer Placeholder 2">
            <a:extLst>
              <a:ext uri="{FF2B5EF4-FFF2-40B4-BE49-F238E27FC236}">
                <a16:creationId xmlns:a16="http://schemas.microsoft.com/office/drawing/2014/main" id="{4ECCBE11-4106-EF47-9FA3-887E5D248339}"/>
              </a:ext>
            </a:extLst>
          </p:cNvPr>
          <p:cNvSpPr>
            <a:spLocks noGrp="1"/>
          </p:cNvSpPr>
          <p:nvPr>
            <p:ph type="ftr" sz="quarter" idx="11"/>
          </p:nvPr>
        </p:nvSpPr>
        <p:spPr/>
        <p:txBody>
          <a:bodyPr/>
          <a:lstStyle/>
          <a:p>
            <a:r>
              <a:rPr lang="de-DE"/>
              <a:t>(Lyons 1991)</a:t>
            </a:r>
          </a:p>
        </p:txBody>
      </p:sp>
      <p:sp>
        <p:nvSpPr>
          <p:cNvPr id="4" name="Slide Number Placeholder 3">
            <a:extLst>
              <a:ext uri="{FF2B5EF4-FFF2-40B4-BE49-F238E27FC236}">
                <a16:creationId xmlns:a16="http://schemas.microsoft.com/office/drawing/2014/main" id="{1294FD88-FCCE-8A48-A641-53C043F120CA}"/>
              </a:ext>
            </a:extLst>
          </p:cNvPr>
          <p:cNvSpPr>
            <a:spLocks noGrp="1"/>
          </p:cNvSpPr>
          <p:nvPr>
            <p:ph type="sldNum" sz="quarter" idx="12"/>
          </p:nvPr>
        </p:nvSpPr>
        <p:spPr/>
        <p:txBody>
          <a:bodyPr/>
          <a:lstStyle/>
          <a:p>
            <a:fld id="{9D195BCC-3514-4B1B-9C18-24F3D67EC549}" type="slidenum">
              <a:rPr lang="de-DE" smtClean="0"/>
              <a:t>35</a:t>
            </a:fld>
            <a:endParaRPr lang="de-DE"/>
          </a:p>
        </p:txBody>
      </p:sp>
      <p:sp>
        <p:nvSpPr>
          <p:cNvPr id="5" name="Text Placeholder 4">
            <a:extLst>
              <a:ext uri="{FF2B5EF4-FFF2-40B4-BE49-F238E27FC236}">
                <a16:creationId xmlns:a16="http://schemas.microsoft.com/office/drawing/2014/main" id="{B349D5C2-C58B-DC47-AC49-1A873FEB9A52}"/>
              </a:ext>
            </a:extLst>
          </p:cNvPr>
          <p:cNvSpPr>
            <a:spLocks noGrp="1"/>
          </p:cNvSpPr>
          <p:nvPr>
            <p:ph type="body" sz="quarter" idx="14"/>
          </p:nvPr>
        </p:nvSpPr>
        <p:spPr/>
        <p:txBody>
          <a:bodyPr/>
          <a:lstStyle/>
          <a:p>
            <a:r>
              <a:rPr lang="en-DE" sz="1800"/>
              <a:t>Kompositionalitätsprinzip als zentrale Grundannahme der Wahrheitsbedingungen-Semantik</a:t>
            </a:r>
          </a:p>
          <a:p>
            <a:r>
              <a:rPr lang="en-DE" sz="1800"/>
              <a:t>Bedeutung eines beliebigen Satzes ist durch die Bedeutung seiner Teilausdrücke und die Art ihrer Verknüpfung bestimmt</a:t>
            </a:r>
          </a:p>
          <a:p>
            <a:r>
              <a:rPr lang="en-DE" sz="1800"/>
              <a:t>Ziel: Verfahren entwickeln, das jedem der potentiell unendlich vielen Sätze in einer Sprache eine Bedeutung zuweist, die sowohl empirisch plausibel als auch berechenbar ist</a:t>
            </a:r>
          </a:p>
          <a:p>
            <a:r>
              <a:rPr lang="en-DE" sz="1800"/>
              <a:t>Bedeutung eines Satzes wird dabei mit seinen Wahrheitsbedingungen identifiziert (s.o.), d.h. mit den Bedingungen, die die Welt erfüllen muss, damit der fragliche Satz als Darstellung des Sachverhalts zählt, den er abzubilden bzw. zu beschreiben bezweckt.</a:t>
            </a:r>
          </a:p>
        </p:txBody>
      </p:sp>
      <p:sp>
        <p:nvSpPr>
          <p:cNvPr id="6" name="Text Placeholder 5">
            <a:extLst>
              <a:ext uri="{FF2B5EF4-FFF2-40B4-BE49-F238E27FC236}">
                <a16:creationId xmlns:a16="http://schemas.microsoft.com/office/drawing/2014/main" id="{C186332C-77AC-6E40-A310-4F125925DEA5}"/>
              </a:ext>
            </a:extLst>
          </p:cNvPr>
          <p:cNvSpPr>
            <a:spLocks noGrp="1"/>
          </p:cNvSpPr>
          <p:nvPr>
            <p:ph type="body" sz="quarter" idx="15"/>
          </p:nvPr>
        </p:nvSpPr>
        <p:spPr/>
        <p:txBody>
          <a:bodyPr/>
          <a:lstStyle/>
          <a:p>
            <a:r>
              <a:rPr lang="en-DE"/>
              <a:t>Wahrheitsbedingungen und Kompositionalität</a:t>
            </a:r>
          </a:p>
        </p:txBody>
      </p:sp>
    </p:spTree>
    <p:extLst>
      <p:ext uri="{BB962C8B-B14F-4D97-AF65-F5344CB8AC3E}">
        <p14:creationId xmlns:p14="http://schemas.microsoft.com/office/powerpoint/2010/main" val="844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17DF-3F61-4D46-82D4-86B745668143}"/>
              </a:ext>
            </a:extLst>
          </p:cNvPr>
          <p:cNvSpPr>
            <a:spLocks noGrp="1"/>
          </p:cNvSpPr>
          <p:nvPr>
            <p:ph type="title"/>
          </p:nvPr>
        </p:nvSpPr>
        <p:spPr/>
        <p:txBody>
          <a:bodyPr/>
          <a:lstStyle/>
          <a:p>
            <a:r>
              <a:rPr lang="en-DE"/>
              <a:t>Modelltheoretische Semantik</a:t>
            </a:r>
          </a:p>
        </p:txBody>
      </p:sp>
      <p:sp>
        <p:nvSpPr>
          <p:cNvPr id="3" name="Footer Placeholder 2">
            <a:extLst>
              <a:ext uri="{FF2B5EF4-FFF2-40B4-BE49-F238E27FC236}">
                <a16:creationId xmlns:a16="http://schemas.microsoft.com/office/drawing/2014/main" id="{C0B2A22C-B4BF-D747-B948-086490426768}"/>
              </a:ext>
            </a:extLst>
          </p:cNvPr>
          <p:cNvSpPr>
            <a:spLocks noGrp="1"/>
          </p:cNvSpPr>
          <p:nvPr>
            <p:ph type="ftr" sz="quarter" idx="11"/>
          </p:nvPr>
        </p:nvSpPr>
        <p:spPr/>
        <p:txBody>
          <a:bodyPr/>
          <a:lstStyle/>
          <a:p>
            <a:r>
              <a:rPr lang="de-DE"/>
              <a:t>(Pafel &amp; Reich 2016: 238f.)</a:t>
            </a:r>
          </a:p>
        </p:txBody>
      </p:sp>
      <p:sp>
        <p:nvSpPr>
          <p:cNvPr id="4" name="Slide Number Placeholder 3">
            <a:extLst>
              <a:ext uri="{FF2B5EF4-FFF2-40B4-BE49-F238E27FC236}">
                <a16:creationId xmlns:a16="http://schemas.microsoft.com/office/drawing/2014/main" id="{4244FC9D-5338-AF41-9486-29AF34557F71}"/>
              </a:ext>
            </a:extLst>
          </p:cNvPr>
          <p:cNvSpPr>
            <a:spLocks noGrp="1"/>
          </p:cNvSpPr>
          <p:nvPr>
            <p:ph type="sldNum" sz="quarter" idx="12"/>
          </p:nvPr>
        </p:nvSpPr>
        <p:spPr/>
        <p:txBody>
          <a:bodyPr/>
          <a:lstStyle/>
          <a:p>
            <a:fld id="{9D195BCC-3514-4B1B-9C18-24F3D67EC549}" type="slidenum">
              <a:rPr lang="de-DE" smtClean="0"/>
              <a:t>36</a:t>
            </a:fld>
            <a:endParaRPr lang="de-DE"/>
          </a:p>
        </p:txBody>
      </p:sp>
      <p:sp>
        <p:nvSpPr>
          <p:cNvPr id="5" name="Text Placeholder 4">
            <a:extLst>
              <a:ext uri="{FF2B5EF4-FFF2-40B4-BE49-F238E27FC236}">
                <a16:creationId xmlns:a16="http://schemas.microsoft.com/office/drawing/2014/main" id="{139EDA99-D5A9-304C-BED7-0A3804581258}"/>
              </a:ext>
            </a:extLst>
          </p:cNvPr>
          <p:cNvSpPr>
            <a:spLocks noGrp="1"/>
          </p:cNvSpPr>
          <p:nvPr>
            <p:ph type="body" sz="quarter" idx="14"/>
          </p:nvPr>
        </p:nvSpPr>
        <p:spPr/>
        <p:txBody>
          <a:bodyPr/>
          <a:lstStyle/>
          <a:p>
            <a:r>
              <a:rPr lang="en-DE"/>
              <a:t>formale, mathematische Methode kann nicht alle Aspekte sprachlicher Bedeutungskonstitution erfassen </a:t>
            </a:r>
          </a:p>
          <a:p>
            <a:r>
              <a:rPr lang="en-DE"/>
              <a:t>es handelt sich um einen eher syntaktisch orientierten Ansatz (zentrale Rolle des Kompositionalitätsprinzips)</a:t>
            </a:r>
          </a:p>
          <a:p>
            <a:r>
              <a:rPr lang="en-DE"/>
              <a:t>modelltheoretische Semantik stellt eher eine Methode und weniger eine umfassende Bedeutungstheorie dar</a:t>
            </a:r>
          </a:p>
        </p:txBody>
      </p:sp>
      <p:sp>
        <p:nvSpPr>
          <p:cNvPr id="6" name="Text Placeholder 5">
            <a:extLst>
              <a:ext uri="{FF2B5EF4-FFF2-40B4-BE49-F238E27FC236}">
                <a16:creationId xmlns:a16="http://schemas.microsoft.com/office/drawing/2014/main" id="{CB22A593-1423-0148-8A2A-66B8E57A8D6F}"/>
              </a:ext>
            </a:extLst>
          </p:cNvPr>
          <p:cNvSpPr>
            <a:spLocks noGrp="1"/>
          </p:cNvSpPr>
          <p:nvPr>
            <p:ph type="body" sz="quarter" idx="15"/>
          </p:nvPr>
        </p:nvSpPr>
        <p:spPr/>
        <p:txBody>
          <a:bodyPr/>
          <a:lstStyle/>
          <a:p>
            <a:r>
              <a:rPr lang="en-DE"/>
              <a:t>Kritische Würdigung</a:t>
            </a:r>
          </a:p>
        </p:txBody>
      </p:sp>
    </p:spTree>
    <p:extLst>
      <p:ext uri="{BB962C8B-B14F-4D97-AF65-F5344CB8AC3E}">
        <p14:creationId xmlns:p14="http://schemas.microsoft.com/office/powerpoint/2010/main" val="116323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C8FB-2BBB-2640-8AEC-1D6D3A8BFA74}"/>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2CB1B528-95E6-C243-8691-ADBC4C80866A}"/>
              </a:ext>
            </a:extLst>
          </p:cNvPr>
          <p:cNvSpPr>
            <a:spLocks noGrp="1"/>
          </p:cNvSpPr>
          <p:nvPr>
            <p:ph type="ftr" sz="quarter" idx="11"/>
          </p:nvPr>
        </p:nvSpPr>
        <p:spPr/>
        <p:txBody>
          <a:bodyPr/>
          <a:lstStyle/>
          <a:p>
            <a:r>
              <a:rPr lang="de-DE"/>
              <a:t>(Löbner 2015: 194f.)</a:t>
            </a:r>
          </a:p>
        </p:txBody>
      </p:sp>
      <p:sp>
        <p:nvSpPr>
          <p:cNvPr id="4" name="Slide Number Placeholder 3">
            <a:extLst>
              <a:ext uri="{FF2B5EF4-FFF2-40B4-BE49-F238E27FC236}">
                <a16:creationId xmlns:a16="http://schemas.microsoft.com/office/drawing/2014/main" id="{8151C9BB-19CB-504F-B66C-A5A250721997}"/>
              </a:ext>
            </a:extLst>
          </p:cNvPr>
          <p:cNvSpPr>
            <a:spLocks noGrp="1"/>
          </p:cNvSpPr>
          <p:nvPr>
            <p:ph type="sldNum" sz="quarter" idx="12"/>
          </p:nvPr>
        </p:nvSpPr>
        <p:spPr/>
        <p:txBody>
          <a:bodyPr/>
          <a:lstStyle/>
          <a:p>
            <a:fld id="{9D195BCC-3514-4B1B-9C18-24F3D67EC549}" type="slidenum">
              <a:rPr lang="de-DE" smtClean="0"/>
              <a:t>37</a:t>
            </a:fld>
            <a:endParaRPr lang="de-DE"/>
          </a:p>
        </p:txBody>
      </p:sp>
      <p:sp>
        <p:nvSpPr>
          <p:cNvPr id="5" name="Text Placeholder 4">
            <a:extLst>
              <a:ext uri="{FF2B5EF4-FFF2-40B4-BE49-F238E27FC236}">
                <a16:creationId xmlns:a16="http://schemas.microsoft.com/office/drawing/2014/main" id="{A6E8D0E1-3A8E-764F-84E3-9A3527E90FD5}"/>
              </a:ext>
            </a:extLst>
          </p:cNvPr>
          <p:cNvSpPr>
            <a:spLocks noGrp="1"/>
          </p:cNvSpPr>
          <p:nvPr>
            <p:ph type="body" sz="quarter" idx="14"/>
          </p:nvPr>
        </p:nvSpPr>
        <p:spPr/>
        <p:txBody>
          <a:bodyPr/>
          <a:lstStyle/>
          <a:p>
            <a:r>
              <a:rPr lang="en-DE" b="1"/>
              <a:t>Gesetz vom Widerspruch: </a:t>
            </a:r>
            <a:r>
              <a:rPr lang="en-DE"/>
              <a:t>Eine Aussage über einen Gegenstand kann nicht in derselben Hinsicht sowohl wahr als auch falsch sein.</a:t>
            </a:r>
          </a:p>
          <a:p>
            <a:endParaRPr lang="en-DE" sz="800"/>
          </a:p>
          <a:p>
            <a:pPr marL="0" indent="0" algn="ctr">
              <a:buNone/>
            </a:pPr>
            <a:r>
              <a:rPr lang="en-DE" i="1"/>
              <a:t>??</a:t>
            </a:r>
            <a:r>
              <a:rPr lang="en-DE" i="1">
                <a:solidFill>
                  <a:srgbClr val="0070C0"/>
                </a:solidFill>
              </a:rPr>
              <a:t>Köln ist größer als Düsseldorf und kleiner als Düsseldorf.</a:t>
            </a:r>
          </a:p>
          <a:p>
            <a:endParaRPr lang="en-DE" b="1"/>
          </a:p>
          <a:p>
            <a:r>
              <a:rPr lang="en-DE" b="1"/>
              <a:t>Polaritätsprinzip </a:t>
            </a:r>
            <a:r>
              <a:rPr lang="en-DE"/>
              <a:t>(auch: </a:t>
            </a:r>
            <a:r>
              <a:rPr lang="en-DE">
                <a:solidFill>
                  <a:srgbClr val="0070C0"/>
                </a:solidFill>
              </a:rPr>
              <a:t>Zweiwertigkeitsprinzip</a:t>
            </a:r>
            <a:r>
              <a:rPr lang="en-DE"/>
              <a:t>): In einem gegebenen Äußerungskontext mit einer gegebenen Lesart (in dem alle Präsuppositionen erfüllt sind) ist ein Deklarativsatz entweder wahr oder falsch.</a:t>
            </a:r>
          </a:p>
          <a:p>
            <a:endParaRPr lang="en-DE" sz="700" b="1"/>
          </a:p>
          <a:p>
            <a:pPr marL="0" indent="0" algn="ctr">
              <a:buNone/>
            </a:pPr>
            <a:r>
              <a:rPr lang="en-DE" i="1">
                <a:solidFill>
                  <a:srgbClr val="0070C0"/>
                </a:solidFill>
              </a:rPr>
              <a:t>Köln ist größer als Düsseldorf. </a:t>
            </a:r>
            <a:r>
              <a:rPr lang="en-DE" i="1"/>
              <a:t>// </a:t>
            </a:r>
            <a:r>
              <a:rPr lang="en-DE" i="1">
                <a:solidFill>
                  <a:srgbClr val="00B050"/>
                </a:solidFill>
              </a:rPr>
              <a:t>Köln ist kleiner als Düsseldorf.</a:t>
            </a:r>
          </a:p>
        </p:txBody>
      </p:sp>
      <p:sp>
        <p:nvSpPr>
          <p:cNvPr id="6" name="Text Placeholder 5">
            <a:extLst>
              <a:ext uri="{FF2B5EF4-FFF2-40B4-BE49-F238E27FC236}">
                <a16:creationId xmlns:a16="http://schemas.microsoft.com/office/drawing/2014/main" id="{CC95F7B7-A4FF-1040-BA15-338CC26ADB28}"/>
              </a:ext>
            </a:extLst>
          </p:cNvPr>
          <p:cNvSpPr>
            <a:spLocks noGrp="1"/>
          </p:cNvSpPr>
          <p:nvPr>
            <p:ph type="body" sz="quarter" idx="15"/>
          </p:nvPr>
        </p:nvSpPr>
        <p:spPr/>
        <p:txBody>
          <a:bodyPr/>
          <a:lstStyle/>
          <a:p>
            <a:r>
              <a:rPr lang="en-DE"/>
              <a:t>Zwei wesentliche Prinzipien</a:t>
            </a:r>
          </a:p>
        </p:txBody>
      </p:sp>
    </p:spTree>
    <p:extLst>
      <p:ext uri="{BB962C8B-B14F-4D97-AF65-F5344CB8AC3E}">
        <p14:creationId xmlns:p14="http://schemas.microsoft.com/office/powerpoint/2010/main" val="236865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69A0-EC09-BC4D-B665-8FA15794D8E4}"/>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75284417-0D44-BD4F-9406-FF9DC5A04D18}"/>
              </a:ext>
            </a:extLst>
          </p:cNvPr>
          <p:cNvSpPr>
            <a:spLocks noGrp="1"/>
          </p:cNvSpPr>
          <p:nvPr>
            <p:ph type="ftr" sz="quarter" idx="11"/>
          </p:nvPr>
        </p:nvSpPr>
        <p:spPr/>
        <p:txBody>
          <a:bodyPr/>
          <a:lstStyle/>
          <a:p>
            <a:r>
              <a:rPr lang="de-DE"/>
              <a:t>(Löbner 2015: 195)</a:t>
            </a:r>
          </a:p>
        </p:txBody>
      </p:sp>
      <p:sp>
        <p:nvSpPr>
          <p:cNvPr id="4" name="Slide Number Placeholder 3">
            <a:extLst>
              <a:ext uri="{FF2B5EF4-FFF2-40B4-BE49-F238E27FC236}">
                <a16:creationId xmlns:a16="http://schemas.microsoft.com/office/drawing/2014/main" id="{2095FC1A-EBA3-0046-863A-3829CBDB8269}"/>
              </a:ext>
            </a:extLst>
          </p:cNvPr>
          <p:cNvSpPr>
            <a:spLocks noGrp="1"/>
          </p:cNvSpPr>
          <p:nvPr>
            <p:ph type="sldNum" sz="quarter" idx="12"/>
          </p:nvPr>
        </p:nvSpPr>
        <p:spPr/>
        <p:txBody>
          <a:bodyPr/>
          <a:lstStyle/>
          <a:p>
            <a:fld id="{9D195BCC-3514-4B1B-9C18-24F3D67EC549}" type="slidenum">
              <a:rPr lang="de-DE" smtClean="0"/>
              <a:t>38</a:t>
            </a:fld>
            <a:endParaRPr lang="de-DE"/>
          </a:p>
        </p:txBody>
      </p:sp>
      <p:sp>
        <p:nvSpPr>
          <p:cNvPr id="5" name="Text Placeholder 4">
            <a:extLst>
              <a:ext uri="{FF2B5EF4-FFF2-40B4-BE49-F238E27FC236}">
                <a16:creationId xmlns:a16="http://schemas.microsoft.com/office/drawing/2014/main" id="{F399FA87-E8A1-DD40-879F-9ADA0C2B4666}"/>
              </a:ext>
            </a:extLst>
          </p:cNvPr>
          <p:cNvSpPr>
            <a:spLocks noGrp="1"/>
          </p:cNvSpPr>
          <p:nvPr>
            <p:ph type="body" sz="quarter" idx="14"/>
          </p:nvPr>
        </p:nvSpPr>
        <p:spPr/>
        <p:txBody>
          <a:bodyPr/>
          <a:lstStyle/>
          <a:p>
            <a:r>
              <a:rPr lang="en-DE"/>
              <a:t>Aus dem Polaritätsprinzip und dem Gesetz vom Widerspruch ergibt sich das </a:t>
            </a:r>
            <a:r>
              <a:rPr lang="en-DE" b="1"/>
              <a:t>Gesetz vom ausgeschlossenen Dritten</a:t>
            </a:r>
            <a:r>
              <a:rPr lang="en-DE"/>
              <a:t>: </a:t>
            </a:r>
          </a:p>
          <a:p>
            <a:endParaRPr lang="en-DE"/>
          </a:p>
          <a:p>
            <a:pPr lvl="1"/>
            <a:r>
              <a:rPr lang="en-DE"/>
              <a:t>Es gibt nur diese zwei Möglichkeiten, Wahr oder Falsch, </a:t>
            </a:r>
            <a:r>
              <a:rPr lang="en-DE" i="1"/>
              <a:t>tertium non datur.</a:t>
            </a:r>
            <a:endParaRPr lang="en-DE"/>
          </a:p>
        </p:txBody>
      </p:sp>
      <p:sp>
        <p:nvSpPr>
          <p:cNvPr id="6" name="Text Placeholder 5">
            <a:extLst>
              <a:ext uri="{FF2B5EF4-FFF2-40B4-BE49-F238E27FC236}">
                <a16:creationId xmlns:a16="http://schemas.microsoft.com/office/drawing/2014/main" id="{26963A8C-FBE2-E44F-8742-0DA08FF08699}"/>
              </a:ext>
            </a:extLst>
          </p:cNvPr>
          <p:cNvSpPr>
            <a:spLocks noGrp="1"/>
          </p:cNvSpPr>
          <p:nvPr>
            <p:ph type="body" sz="quarter" idx="15"/>
          </p:nvPr>
        </p:nvSpPr>
        <p:spPr/>
        <p:txBody>
          <a:bodyPr/>
          <a:lstStyle/>
          <a:p>
            <a:r>
              <a:rPr lang="en-DE"/>
              <a:t>Gesetz vom ausgeschlossenen Dritten</a:t>
            </a:r>
          </a:p>
        </p:txBody>
      </p:sp>
      <p:pic>
        <p:nvPicPr>
          <p:cNvPr id="1026" name="Picture 2" descr="Check Mark, X Mark, Symbols, Survey, Tick Mark, Yes">
            <a:extLst>
              <a:ext uri="{FF2B5EF4-FFF2-40B4-BE49-F238E27FC236}">
                <a16:creationId xmlns:a16="http://schemas.microsoft.com/office/drawing/2014/main" id="{BBD0A94C-9A25-6C4D-B13B-97B33E337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182491"/>
            <a:ext cx="3491880" cy="1964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lsity, Truth, Hand Cursor, Falsity Or Truth, Antonym">
            <a:extLst>
              <a:ext uri="{FF2B5EF4-FFF2-40B4-BE49-F238E27FC236}">
                <a16:creationId xmlns:a16="http://schemas.microsoft.com/office/drawing/2014/main" id="{5DDF8F4B-8408-EF42-98AA-576E82109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714" y="3193863"/>
            <a:ext cx="2329830" cy="175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46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296B-A5A7-BC4E-94F6-DDF983267FC2}"/>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FBB26E8C-F3D0-EA4E-BF03-BFC72B6AD6AF}"/>
              </a:ext>
            </a:extLst>
          </p:cNvPr>
          <p:cNvSpPr>
            <a:spLocks noGrp="1"/>
          </p:cNvSpPr>
          <p:nvPr>
            <p:ph type="ftr" sz="quarter" idx="11"/>
          </p:nvPr>
        </p:nvSpPr>
        <p:spPr/>
        <p:txBody>
          <a:bodyPr/>
          <a:lstStyle/>
          <a:p>
            <a:r>
              <a:rPr lang="de-DE"/>
              <a:t>(Löbner 2015: 197)</a:t>
            </a:r>
          </a:p>
        </p:txBody>
      </p:sp>
      <p:sp>
        <p:nvSpPr>
          <p:cNvPr id="4" name="Slide Number Placeholder 3">
            <a:extLst>
              <a:ext uri="{FF2B5EF4-FFF2-40B4-BE49-F238E27FC236}">
                <a16:creationId xmlns:a16="http://schemas.microsoft.com/office/drawing/2014/main" id="{A9B3278F-A0BD-D64C-9A48-72815A868423}"/>
              </a:ext>
            </a:extLst>
          </p:cNvPr>
          <p:cNvSpPr>
            <a:spLocks noGrp="1"/>
          </p:cNvSpPr>
          <p:nvPr>
            <p:ph type="sldNum" sz="quarter" idx="12"/>
          </p:nvPr>
        </p:nvSpPr>
        <p:spPr/>
        <p:txBody>
          <a:bodyPr/>
          <a:lstStyle/>
          <a:p>
            <a:fld id="{9D195BCC-3514-4B1B-9C18-24F3D67EC549}" type="slidenum">
              <a:rPr lang="de-DE" smtClean="0"/>
              <a:t>39</a:t>
            </a:fld>
            <a:endParaRPr lang="de-DE"/>
          </a:p>
        </p:txBody>
      </p:sp>
      <p:sp>
        <p:nvSpPr>
          <p:cNvPr id="5" name="Text Placeholder 4">
            <a:extLst>
              <a:ext uri="{FF2B5EF4-FFF2-40B4-BE49-F238E27FC236}">
                <a16:creationId xmlns:a16="http://schemas.microsoft.com/office/drawing/2014/main" id="{13F82221-0F64-134A-94F6-88072E5A93D9}"/>
              </a:ext>
            </a:extLst>
          </p:cNvPr>
          <p:cNvSpPr>
            <a:spLocks noGrp="1"/>
          </p:cNvSpPr>
          <p:nvPr>
            <p:ph type="body" sz="quarter" idx="14"/>
          </p:nvPr>
        </p:nvSpPr>
        <p:spPr/>
        <p:txBody>
          <a:bodyPr/>
          <a:lstStyle/>
          <a:p>
            <a:r>
              <a:rPr lang="en-DE"/>
              <a:t>Begriff der Wahrheitsbedingungen erlaubt die Definition einiger elementarer logischer Eigenschaften von Sätzen</a:t>
            </a:r>
          </a:p>
          <a:p>
            <a:r>
              <a:rPr lang="en-DE"/>
              <a:t>Ein "normaler" Satz ist in bestimmten Kontexten wahr, in anderen falsch: </a:t>
            </a:r>
            <a:r>
              <a:rPr lang="en-DE" i="1"/>
              <a:t>Bart schläft</a:t>
            </a:r>
            <a:r>
              <a:rPr lang="en-DE"/>
              <a:t>.</a:t>
            </a:r>
          </a:p>
          <a:p>
            <a:r>
              <a:rPr lang="en-DE"/>
              <a:t>diese Eigenschaft nennt man </a:t>
            </a:r>
            <a:r>
              <a:rPr lang="en-DE" b="1"/>
              <a:t>Kontingenz</a:t>
            </a:r>
            <a:r>
              <a:rPr lang="en-DE"/>
              <a:t>: ein Satz in einer bestimmten Lesart ist kontingent, wenn er je nach Äußerungskontext wahr oder falsch sein kann.</a:t>
            </a:r>
          </a:p>
          <a:p>
            <a:r>
              <a:rPr lang="en-DE"/>
              <a:t>Daneben gibt es noch </a:t>
            </a:r>
            <a:r>
              <a:rPr lang="en-DE" b="1"/>
              <a:t>logisch wahre </a:t>
            </a:r>
            <a:r>
              <a:rPr lang="en-DE"/>
              <a:t>und </a:t>
            </a:r>
            <a:r>
              <a:rPr lang="en-DE" b="1"/>
              <a:t>logisch falsche </a:t>
            </a:r>
            <a:r>
              <a:rPr lang="en-DE"/>
              <a:t>Sätze: Sie sind unabhängig vom Äußerungskontext immer wahr bzw. immer falsch.</a:t>
            </a:r>
          </a:p>
        </p:txBody>
      </p:sp>
      <p:sp>
        <p:nvSpPr>
          <p:cNvPr id="6" name="Text Placeholder 5">
            <a:extLst>
              <a:ext uri="{FF2B5EF4-FFF2-40B4-BE49-F238E27FC236}">
                <a16:creationId xmlns:a16="http://schemas.microsoft.com/office/drawing/2014/main" id="{7C66CD74-FB2E-304C-9E6A-93BECD4C5952}"/>
              </a:ext>
            </a:extLst>
          </p:cNvPr>
          <p:cNvSpPr>
            <a:spLocks noGrp="1"/>
          </p:cNvSpPr>
          <p:nvPr>
            <p:ph type="body" sz="quarter" idx="15"/>
          </p:nvPr>
        </p:nvSpPr>
        <p:spPr/>
        <p:txBody>
          <a:bodyPr/>
          <a:lstStyle/>
          <a:p>
            <a:r>
              <a:rPr lang="en-DE"/>
              <a:t>Logische Eigenschaften von Sätzen</a:t>
            </a:r>
          </a:p>
        </p:txBody>
      </p:sp>
    </p:spTree>
    <p:extLst>
      <p:ext uri="{BB962C8B-B14F-4D97-AF65-F5344CB8AC3E}">
        <p14:creationId xmlns:p14="http://schemas.microsoft.com/office/powerpoint/2010/main" val="360498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0D67-7B28-6347-B5AB-2D4CB8E20000}"/>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95EC4E09-1E8D-E44B-B103-7FAC2C23E7B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0F345B9-0213-274E-85E2-E0A4C8D24AC6}"/>
              </a:ext>
            </a:extLst>
          </p:cNvPr>
          <p:cNvSpPr>
            <a:spLocks noGrp="1"/>
          </p:cNvSpPr>
          <p:nvPr>
            <p:ph type="sldNum" sz="quarter" idx="12"/>
          </p:nvPr>
        </p:nvSpPr>
        <p:spPr/>
        <p:txBody>
          <a:bodyPr/>
          <a:lstStyle/>
          <a:p>
            <a:fld id="{9D195BCC-3514-4B1B-9C18-24F3D67EC549}" type="slidenum">
              <a:rPr lang="de-DE" smtClean="0"/>
              <a:t>4</a:t>
            </a:fld>
            <a:endParaRPr lang="de-DE"/>
          </a:p>
        </p:txBody>
      </p:sp>
      <p:sp>
        <p:nvSpPr>
          <p:cNvPr id="5" name="Text Placeholder 4">
            <a:extLst>
              <a:ext uri="{FF2B5EF4-FFF2-40B4-BE49-F238E27FC236}">
                <a16:creationId xmlns:a16="http://schemas.microsoft.com/office/drawing/2014/main" id="{A73E4A3A-E308-B54A-A9EE-3A761349EDFE}"/>
              </a:ext>
            </a:extLst>
          </p:cNvPr>
          <p:cNvSpPr>
            <a:spLocks noGrp="1"/>
          </p:cNvSpPr>
          <p:nvPr>
            <p:ph type="body" sz="quarter" idx="14"/>
          </p:nvPr>
        </p:nvSpPr>
        <p:spPr/>
        <p:txBody>
          <a:bodyPr/>
          <a:lstStyle/>
          <a:p>
            <a:r>
              <a:rPr lang="en-DE"/>
              <a:t>Noch einmal: Was ist Bedeutung?</a:t>
            </a:r>
          </a:p>
          <a:p>
            <a:endParaRPr lang="en-DE"/>
          </a:p>
          <a:p>
            <a:r>
              <a:rPr lang="en-DE"/>
              <a:t>Bedeutung in der Logischen Semantik</a:t>
            </a:r>
          </a:p>
          <a:p>
            <a:endParaRPr lang="en-DE"/>
          </a:p>
          <a:p>
            <a:r>
              <a:rPr lang="en-DE"/>
              <a:t>Grundlegendes zur Logischen / Modelltheoretischen Semantik</a:t>
            </a:r>
          </a:p>
          <a:p>
            <a:pPr marL="0" indent="0">
              <a:buNone/>
            </a:pPr>
            <a:endParaRPr lang="en-DE"/>
          </a:p>
          <a:p>
            <a:endParaRPr lang="en-DE"/>
          </a:p>
          <a:p>
            <a:endParaRPr lang="en-DE"/>
          </a:p>
        </p:txBody>
      </p:sp>
      <p:sp>
        <p:nvSpPr>
          <p:cNvPr id="6" name="Text Placeholder 5">
            <a:extLst>
              <a:ext uri="{FF2B5EF4-FFF2-40B4-BE49-F238E27FC236}">
                <a16:creationId xmlns:a16="http://schemas.microsoft.com/office/drawing/2014/main" id="{5B8FB677-923F-9B4A-BA7A-E77910C0592D}"/>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597678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573C-7291-5D46-9BCB-269C775276FB}"/>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9D196D4B-50BD-ED44-833D-A95DA71B415B}"/>
              </a:ext>
            </a:extLst>
          </p:cNvPr>
          <p:cNvSpPr>
            <a:spLocks noGrp="1"/>
          </p:cNvSpPr>
          <p:nvPr>
            <p:ph type="ftr" sz="quarter" idx="11"/>
          </p:nvPr>
        </p:nvSpPr>
        <p:spPr/>
        <p:txBody>
          <a:bodyPr/>
          <a:lstStyle/>
          <a:p>
            <a:r>
              <a:rPr lang="de-DE"/>
              <a:t>(Löbner 2015: 198)</a:t>
            </a:r>
          </a:p>
        </p:txBody>
      </p:sp>
      <p:sp>
        <p:nvSpPr>
          <p:cNvPr id="4" name="Slide Number Placeholder 3">
            <a:extLst>
              <a:ext uri="{FF2B5EF4-FFF2-40B4-BE49-F238E27FC236}">
                <a16:creationId xmlns:a16="http://schemas.microsoft.com/office/drawing/2014/main" id="{9F210467-C237-0E48-9684-FBE7A74B5824}"/>
              </a:ext>
            </a:extLst>
          </p:cNvPr>
          <p:cNvSpPr>
            <a:spLocks noGrp="1"/>
          </p:cNvSpPr>
          <p:nvPr>
            <p:ph type="sldNum" sz="quarter" idx="12"/>
          </p:nvPr>
        </p:nvSpPr>
        <p:spPr/>
        <p:txBody>
          <a:bodyPr/>
          <a:lstStyle/>
          <a:p>
            <a:fld id="{9D195BCC-3514-4B1B-9C18-24F3D67EC549}" type="slidenum">
              <a:rPr lang="de-DE" smtClean="0"/>
              <a:t>40</a:t>
            </a:fld>
            <a:endParaRPr lang="de-DE"/>
          </a:p>
        </p:txBody>
      </p:sp>
      <p:sp>
        <p:nvSpPr>
          <p:cNvPr id="5" name="Text Placeholder 4">
            <a:extLst>
              <a:ext uri="{FF2B5EF4-FFF2-40B4-BE49-F238E27FC236}">
                <a16:creationId xmlns:a16="http://schemas.microsoft.com/office/drawing/2014/main" id="{C317103F-7F5A-AE47-AF9E-10E9D16B4E1C}"/>
              </a:ext>
            </a:extLst>
          </p:cNvPr>
          <p:cNvSpPr>
            <a:spLocks noGrp="1"/>
          </p:cNvSpPr>
          <p:nvPr>
            <p:ph type="body" sz="quarter" idx="14"/>
          </p:nvPr>
        </p:nvSpPr>
        <p:spPr>
          <a:xfrm>
            <a:off x="340613" y="3583037"/>
            <a:ext cx="8101012" cy="1796647"/>
          </a:xfrm>
        </p:spPr>
        <p:txBody>
          <a:bodyPr/>
          <a:lstStyle/>
          <a:p>
            <a:pPr marL="0" indent="0">
              <a:buNone/>
            </a:pPr>
            <a:r>
              <a:rPr lang="en-DE" i="1"/>
              <a:t>der Hund schläft. </a:t>
            </a:r>
            <a:r>
              <a:rPr lang="en-DE">
                <a:sym typeface="Wingdings" pitchFamily="2" charset="2"/>
              </a:rPr>
              <a:t> kontingent</a:t>
            </a:r>
          </a:p>
          <a:p>
            <a:pPr marL="0" indent="0">
              <a:buNone/>
            </a:pPr>
            <a:r>
              <a:rPr lang="en-DE" i="1">
                <a:sym typeface="Wingdings" pitchFamily="2" charset="2"/>
              </a:rPr>
              <a:t>Zwei mal sieben ist vierzehn. </a:t>
            </a:r>
            <a:r>
              <a:rPr lang="en-DE">
                <a:sym typeface="Wingdings" pitchFamily="2" charset="2"/>
              </a:rPr>
              <a:t> logisch wahr</a:t>
            </a:r>
          </a:p>
          <a:p>
            <a:pPr marL="0" indent="0">
              <a:buNone/>
            </a:pPr>
            <a:r>
              <a:rPr lang="en-DE" i="1">
                <a:sym typeface="Wingdings" pitchFamily="2" charset="2"/>
              </a:rPr>
              <a:t>Enten sind Pflanzen.</a:t>
            </a:r>
            <a:r>
              <a:rPr lang="en-DE">
                <a:sym typeface="Wingdings" pitchFamily="2" charset="2"/>
              </a:rPr>
              <a:t>  logisch falsch</a:t>
            </a:r>
            <a:endParaRPr lang="en-DE"/>
          </a:p>
        </p:txBody>
      </p:sp>
      <p:sp>
        <p:nvSpPr>
          <p:cNvPr id="6" name="Text Placeholder 5">
            <a:extLst>
              <a:ext uri="{FF2B5EF4-FFF2-40B4-BE49-F238E27FC236}">
                <a16:creationId xmlns:a16="http://schemas.microsoft.com/office/drawing/2014/main" id="{92DB5C10-8B88-494F-BB20-C5AD95D38609}"/>
              </a:ext>
            </a:extLst>
          </p:cNvPr>
          <p:cNvSpPr>
            <a:spLocks noGrp="1"/>
          </p:cNvSpPr>
          <p:nvPr>
            <p:ph type="body" sz="quarter" idx="15"/>
          </p:nvPr>
        </p:nvSpPr>
        <p:spPr/>
        <p:txBody>
          <a:bodyPr/>
          <a:lstStyle/>
          <a:p>
            <a:r>
              <a:rPr lang="en-DE"/>
              <a:t>Kontingenz</a:t>
            </a:r>
          </a:p>
        </p:txBody>
      </p:sp>
      <p:graphicFrame>
        <p:nvGraphicFramePr>
          <p:cNvPr id="7" name="Table 7">
            <a:extLst>
              <a:ext uri="{FF2B5EF4-FFF2-40B4-BE49-F238E27FC236}">
                <a16:creationId xmlns:a16="http://schemas.microsoft.com/office/drawing/2014/main" id="{C9DFB55E-DAFB-E04F-BF1B-75346DC993D3}"/>
              </a:ext>
            </a:extLst>
          </p:cNvPr>
          <p:cNvGraphicFramePr>
            <a:graphicFrameLocks noGrp="1"/>
          </p:cNvGraphicFramePr>
          <p:nvPr>
            <p:extLst>
              <p:ext uri="{D42A27DB-BD31-4B8C-83A1-F6EECF244321}">
                <p14:modId xmlns:p14="http://schemas.microsoft.com/office/powerpoint/2010/main" val="1256727486"/>
              </p:ext>
            </p:extLst>
          </p:nvPr>
        </p:nvGraphicFramePr>
        <p:xfrm>
          <a:off x="289437" y="1545752"/>
          <a:ext cx="8565126" cy="1381760"/>
        </p:xfrm>
        <a:graphic>
          <a:graphicData uri="http://schemas.openxmlformats.org/drawingml/2006/table">
            <a:tbl>
              <a:tblPr firstRow="1" bandRow="1">
                <a:tableStyleId>{5C22544A-7EE6-4342-B048-85BDC9FD1C3A}</a:tableStyleId>
              </a:tblPr>
              <a:tblGrid>
                <a:gridCol w="1427521">
                  <a:extLst>
                    <a:ext uri="{9D8B030D-6E8A-4147-A177-3AD203B41FA5}">
                      <a16:colId xmlns:a16="http://schemas.microsoft.com/office/drawing/2014/main" val="675142836"/>
                    </a:ext>
                  </a:extLst>
                </a:gridCol>
                <a:gridCol w="1427521">
                  <a:extLst>
                    <a:ext uri="{9D8B030D-6E8A-4147-A177-3AD203B41FA5}">
                      <a16:colId xmlns:a16="http://schemas.microsoft.com/office/drawing/2014/main" val="4172428954"/>
                    </a:ext>
                  </a:extLst>
                </a:gridCol>
                <a:gridCol w="1427521">
                  <a:extLst>
                    <a:ext uri="{9D8B030D-6E8A-4147-A177-3AD203B41FA5}">
                      <a16:colId xmlns:a16="http://schemas.microsoft.com/office/drawing/2014/main" val="3773387788"/>
                    </a:ext>
                  </a:extLst>
                </a:gridCol>
                <a:gridCol w="1427521">
                  <a:extLst>
                    <a:ext uri="{9D8B030D-6E8A-4147-A177-3AD203B41FA5}">
                      <a16:colId xmlns:a16="http://schemas.microsoft.com/office/drawing/2014/main" val="2565346451"/>
                    </a:ext>
                  </a:extLst>
                </a:gridCol>
                <a:gridCol w="1427521">
                  <a:extLst>
                    <a:ext uri="{9D8B030D-6E8A-4147-A177-3AD203B41FA5}">
                      <a16:colId xmlns:a16="http://schemas.microsoft.com/office/drawing/2014/main" val="3830432267"/>
                    </a:ext>
                  </a:extLst>
                </a:gridCol>
                <a:gridCol w="1427521">
                  <a:extLst>
                    <a:ext uri="{9D8B030D-6E8A-4147-A177-3AD203B41FA5}">
                      <a16:colId xmlns:a16="http://schemas.microsoft.com/office/drawing/2014/main" val="2218537604"/>
                    </a:ext>
                  </a:extLst>
                </a:gridCol>
              </a:tblGrid>
              <a:tr h="370840">
                <a:tc>
                  <a:txBody>
                    <a:bodyPr/>
                    <a:lstStyle/>
                    <a:p>
                      <a:r>
                        <a:rPr lang="en-DE"/>
                        <a:t>A</a:t>
                      </a:r>
                    </a:p>
                  </a:txBody>
                  <a:tcPr/>
                </a:tc>
                <a:tc>
                  <a:txBody>
                    <a:bodyPr/>
                    <a:lstStyle/>
                    <a:p>
                      <a:r>
                        <a:rPr lang="en-DE"/>
                        <a:t>kontigent</a:t>
                      </a:r>
                    </a:p>
                  </a:txBody>
                  <a:tcPr/>
                </a:tc>
                <a:tc>
                  <a:txBody>
                    <a:bodyPr/>
                    <a:lstStyle/>
                    <a:p>
                      <a:r>
                        <a:rPr lang="en-DE"/>
                        <a:t>A</a:t>
                      </a:r>
                    </a:p>
                  </a:txBody>
                  <a:tcPr>
                    <a:solidFill>
                      <a:schemeClr val="accent2"/>
                    </a:solidFill>
                  </a:tcPr>
                </a:tc>
                <a:tc>
                  <a:txBody>
                    <a:bodyPr/>
                    <a:lstStyle/>
                    <a:p>
                      <a:r>
                        <a:rPr lang="en-DE"/>
                        <a:t>logisch wahr</a:t>
                      </a:r>
                    </a:p>
                  </a:txBody>
                  <a:tcPr>
                    <a:solidFill>
                      <a:schemeClr val="accent2"/>
                    </a:solidFill>
                  </a:tcPr>
                </a:tc>
                <a:tc>
                  <a:txBody>
                    <a:bodyPr/>
                    <a:lstStyle/>
                    <a:p>
                      <a:r>
                        <a:rPr lang="en-DE"/>
                        <a:t>A</a:t>
                      </a:r>
                    </a:p>
                  </a:txBody>
                  <a:tcPr>
                    <a:solidFill>
                      <a:schemeClr val="accent3">
                        <a:lumMod val="60000"/>
                        <a:lumOff val="40000"/>
                      </a:schemeClr>
                    </a:solidFill>
                  </a:tcPr>
                </a:tc>
                <a:tc>
                  <a:txBody>
                    <a:bodyPr/>
                    <a:lstStyle/>
                    <a:p>
                      <a:r>
                        <a:rPr lang="en-DE"/>
                        <a:t>logisch falsch</a:t>
                      </a:r>
                    </a:p>
                  </a:txBody>
                  <a:tcPr>
                    <a:solidFill>
                      <a:schemeClr val="accent3">
                        <a:lumMod val="60000"/>
                        <a:lumOff val="40000"/>
                      </a:schemeClr>
                    </a:solidFill>
                  </a:tcPr>
                </a:tc>
                <a:extLst>
                  <a:ext uri="{0D108BD9-81ED-4DB2-BD59-A6C34878D82A}">
                    <a16:rowId xmlns:a16="http://schemas.microsoft.com/office/drawing/2014/main" val="3982181042"/>
                  </a:ext>
                </a:extLst>
              </a:tr>
              <a:tr h="370840">
                <a:tc>
                  <a:txBody>
                    <a:bodyPr/>
                    <a:lstStyle/>
                    <a:p>
                      <a:r>
                        <a:rPr lang="en-DE"/>
                        <a:t>1</a:t>
                      </a:r>
                    </a:p>
                  </a:txBody>
                  <a:tcPr/>
                </a:tc>
                <a:tc>
                  <a:txBody>
                    <a:bodyPr/>
                    <a:lstStyle/>
                    <a:p>
                      <a:r>
                        <a:rPr lang="en-DE">
                          <a:solidFill>
                            <a:srgbClr val="0070C0"/>
                          </a:solidFill>
                        </a:rPr>
                        <a:t>möglich</a:t>
                      </a:r>
                    </a:p>
                  </a:txBody>
                  <a:tcPr/>
                </a:tc>
                <a:tc>
                  <a:txBody>
                    <a:bodyPr/>
                    <a:lstStyle/>
                    <a:p>
                      <a:r>
                        <a:rPr lang="en-DE"/>
                        <a:t>1</a:t>
                      </a:r>
                    </a:p>
                  </a:txBody>
                  <a:tcPr/>
                </a:tc>
                <a:tc>
                  <a:txBody>
                    <a:bodyPr/>
                    <a:lstStyle/>
                    <a:p>
                      <a:endParaRPr lang="en-DE"/>
                    </a:p>
                  </a:txBody>
                  <a:tcPr/>
                </a:tc>
                <a:tc>
                  <a:txBody>
                    <a:bodyPr/>
                    <a:lstStyle/>
                    <a:p>
                      <a:r>
                        <a:rPr lang="en-DE"/>
                        <a:t>1</a:t>
                      </a:r>
                    </a:p>
                  </a:txBody>
                  <a:tcPr/>
                </a:tc>
                <a:tc>
                  <a:txBody>
                    <a:bodyPr/>
                    <a:lstStyle/>
                    <a:p>
                      <a:r>
                        <a:rPr lang="en-DE">
                          <a:solidFill>
                            <a:srgbClr val="C00000"/>
                          </a:solidFill>
                        </a:rPr>
                        <a:t>unmöglich</a:t>
                      </a:r>
                    </a:p>
                  </a:txBody>
                  <a:tcPr/>
                </a:tc>
                <a:extLst>
                  <a:ext uri="{0D108BD9-81ED-4DB2-BD59-A6C34878D82A}">
                    <a16:rowId xmlns:a16="http://schemas.microsoft.com/office/drawing/2014/main" val="2131494700"/>
                  </a:ext>
                </a:extLst>
              </a:tr>
              <a:tr h="370840">
                <a:tc>
                  <a:txBody>
                    <a:bodyPr/>
                    <a:lstStyle/>
                    <a:p>
                      <a:r>
                        <a:rPr lang="en-DE"/>
                        <a:t>0</a:t>
                      </a:r>
                    </a:p>
                  </a:txBody>
                  <a:tcPr/>
                </a:tc>
                <a:tc>
                  <a:txBody>
                    <a:bodyPr/>
                    <a:lstStyle/>
                    <a:p>
                      <a:r>
                        <a:rPr lang="en-DE">
                          <a:solidFill>
                            <a:srgbClr val="0070C0"/>
                          </a:solidFill>
                        </a:rPr>
                        <a:t>möglich</a:t>
                      </a:r>
                    </a:p>
                  </a:txBody>
                  <a:tcPr/>
                </a:tc>
                <a:tc>
                  <a:txBody>
                    <a:bodyPr/>
                    <a:lstStyle/>
                    <a:p>
                      <a:r>
                        <a:rPr lang="en-DE"/>
                        <a:t>0</a:t>
                      </a:r>
                    </a:p>
                  </a:txBody>
                  <a:tcPr/>
                </a:tc>
                <a:tc>
                  <a:txBody>
                    <a:bodyPr/>
                    <a:lstStyle/>
                    <a:p>
                      <a:r>
                        <a:rPr lang="en-DE">
                          <a:solidFill>
                            <a:srgbClr val="C00000"/>
                          </a:solidFill>
                        </a:rPr>
                        <a:t>unmöglich</a:t>
                      </a:r>
                    </a:p>
                  </a:txBody>
                  <a:tcPr/>
                </a:tc>
                <a:tc>
                  <a:txBody>
                    <a:bodyPr/>
                    <a:lstStyle/>
                    <a:p>
                      <a:r>
                        <a:rPr lang="en-DE"/>
                        <a:t>0</a:t>
                      </a:r>
                    </a:p>
                  </a:txBody>
                  <a:tcPr/>
                </a:tc>
                <a:tc>
                  <a:txBody>
                    <a:bodyPr/>
                    <a:lstStyle/>
                    <a:p>
                      <a:endParaRPr lang="en-DE"/>
                    </a:p>
                  </a:txBody>
                  <a:tcPr/>
                </a:tc>
                <a:extLst>
                  <a:ext uri="{0D108BD9-81ED-4DB2-BD59-A6C34878D82A}">
                    <a16:rowId xmlns:a16="http://schemas.microsoft.com/office/drawing/2014/main" val="4222153667"/>
                  </a:ext>
                </a:extLst>
              </a:tr>
            </a:tbl>
          </a:graphicData>
        </a:graphic>
      </p:graphicFrame>
      <p:sp>
        <p:nvSpPr>
          <p:cNvPr id="8" name="Right Brace 7">
            <a:extLst>
              <a:ext uri="{FF2B5EF4-FFF2-40B4-BE49-F238E27FC236}">
                <a16:creationId xmlns:a16="http://schemas.microsoft.com/office/drawing/2014/main" id="{1204319D-3BE2-564A-A296-43CE0B99553F}"/>
              </a:ext>
            </a:extLst>
          </p:cNvPr>
          <p:cNvSpPr/>
          <p:nvPr/>
        </p:nvSpPr>
        <p:spPr>
          <a:xfrm rot="5400000">
            <a:off x="5805702" y="278755"/>
            <a:ext cx="374998" cy="5722722"/>
          </a:xfrm>
          <a:prstGeom prst="righ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9" name="TextBox 8">
            <a:extLst>
              <a:ext uri="{FF2B5EF4-FFF2-40B4-BE49-F238E27FC236}">
                <a16:creationId xmlns:a16="http://schemas.microsoft.com/office/drawing/2014/main" id="{DDE2CF14-8A63-B948-A533-24C7E8829EF5}"/>
              </a:ext>
            </a:extLst>
          </p:cNvPr>
          <p:cNvSpPr txBox="1"/>
          <p:nvPr/>
        </p:nvSpPr>
        <p:spPr>
          <a:xfrm>
            <a:off x="5292080" y="3282827"/>
            <a:ext cx="1406154" cy="300210"/>
          </a:xfrm>
          <a:prstGeom prst="rect">
            <a:avLst/>
          </a:prstGeom>
          <a:noFill/>
        </p:spPr>
        <p:txBody>
          <a:bodyPr wrap="none" rtlCol="0">
            <a:spAutoFit/>
          </a:bodyPr>
          <a:lstStyle/>
          <a:p>
            <a:pPr algn="l"/>
            <a:r>
              <a:rPr lang="en-DE" dirty="0" err="1"/>
              <a:t>nicht-kontingent</a:t>
            </a:r>
          </a:p>
        </p:txBody>
      </p:sp>
    </p:spTree>
    <p:extLst>
      <p:ext uri="{BB962C8B-B14F-4D97-AF65-F5344CB8AC3E}">
        <p14:creationId xmlns:p14="http://schemas.microsoft.com/office/powerpoint/2010/main" val="695827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EA33-9033-574A-9564-62CAF257C4BE}"/>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F6161B87-CCCD-EE41-BFD1-739018E7EEDF}"/>
              </a:ext>
            </a:extLst>
          </p:cNvPr>
          <p:cNvSpPr>
            <a:spLocks noGrp="1"/>
          </p:cNvSpPr>
          <p:nvPr>
            <p:ph type="ftr" sz="quarter" idx="11"/>
          </p:nvPr>
        </p:nvSpPr>
        <p:spPr/>
        <p:txBody>
          <a:bodyPr/>
          <a:lstStyle/>
          <a:p>
            <a:r>
              <a:rPr lang="de-DE"/>
              <a:t>(Löbner 2015: 199)</a:t>
            </a:r>
          </a:p>
        </p:txBody>
      </p:sp>
      <p:sp>
        <p:nvSpPr>
          <p:cNvPr id="4" name="Slide Number Placeholder 3">
            <a:extLst>
              <a:ext uri="{FF2B5EF4-FFF2-40B4-BE49-F238E27FC236}">
                <a16:creationId xmlns:a16="http://schemas.microsoft.com/office/drawing/2014/main" id="{80CCDB83-417C-DF45-B6F6-56AF08C8443C}"/>
              </a:ext>
            </a:extLst>
          </p:cNvPr>
          <p:cNvSpPr>
            <a:spLocks noGrp="1"/>
          </p:cNvSpPr>
          <p:nvPr>
            <p:ph type="sldNum" sz="quarter" idx="12"/>
          </p:nvPr>
        </p:nvSpPr>
        <p:spPr/>
        <p:txBody>
          <a:bodyPr/>
          <a:lstStyle/>
          <a:p>
            <a:fld id="{9D195BCC-3514-4B1B-9C18-24F3D67EC549}" type="slidenum">
              <a:rPr lang="de-DE" smtClean="0"/>
              <a:t>41</a:t>
            </a:fld>
            <a:endParaRPr lang="de-DE"/>
          </a:p>
        </p:txBody>
      </p:sp>
      <p:sp>
        <p:nvSpPr>
          <p:cNvPr id="5" name="Text Placeholder 4">
            <a:extLst>
              <a:ext uri="{FF2B5EF4-FFF2-40B4-BE49-F238E27FC236}">
                <a16:creationId xmlns:a16="http://schemas.microsoft.com/office/drawing/2014/main" id="{E431CAC0-F182-2641-B168-BE5EA3FE1555}"/>
              </a:ext>
            </a:extLst>
          </p:cNvPr>
          <p:cNvSpPr>
            <a:spLocks noGrp="1"/>
          </p:cNvSpPr>
          <p:nvPr>
            <p:ph type="body" sz="quarter" idx="14"/>
          </p:nvPr>
        </p:nvSpPr>
        <p:spPr/>
        <p:txBody>
          <a:bodyPr/>
          <a:lstStyle/>
          <a:p>
            <a:r>
              <a:rPr lang="en-DE" sz="1800"/>
              <a:t>logische Wahrheit und Falschheit beruhen auf bestimmten Voraussetzungen:</a:t>
            </a:r>
          </a:p>
          <a:p>
            <a:pPr lvl="1"/>
            <a:r>
              <a:rPr lang="en-DE" sz="1600"/>
              <a:t>auf dem Polaritätsprinzip,</a:t>
            </a:r>
          </a:p>
          <a:p>
            <a:pPr lvl="1"/>
            <a:r>
              <a:rPr lang="en-DE" sz="1600"/>
              <a:t>auf den semantischen Gegebenheiten der Sprache</a:t>
            </a:r>
          </a:p>
          <a:p>
            <a:pPr lvl="1"/>
            <a:endParaRPr lang="en-DE" sz="1600"/>
          </a:p>
          <a:p>
            <a:r>
              <a:rPr lang="en-DE" sz="1800"/>
              <a:t>i.d.R. sind es nur kontingente Sätze, die eine Information über die Welt enthalten</a:t>
            </a:r>
          </a:p>
          <a:p>
            <a:pPr lvl="1"/>
            <a:r>
              <a:rPr lang="en-DE" sz="1600"/>
              <a:t>Ein logisch wahrer Satz wie </a:t>
            </a:r>
            <a:r>
              <a:rPr lang="en-DE" sz="1600" i="1"/>
              <a:t>Eine Zigarre ist eine Zigarre. </a:t>
            </a:r>
            <a:r>
              <a:rPr lang="en-DE" sz="1600"/>
              <a:t>erfährt im Kontext eine Uminterpretation</a:t>
            </a:r>
          </a:p>
          <a:p>
            <a:pPr lvl="1"/>
            <a:r>
              <a:rPr lang="en-DE" sz="1600"/>
              <a:t>logisch falsche Sätze werden in der Interpretation von inneren Widersprüchen bereinigt und können dann kontingent interpretiert werden: </a:t>
            </a:r>
            <a:r>
              <a:rPr lang="en-DE" sz="1600" i="1"/>
              <a:t>Donald ist eine Ente und ist keine Ente. </a:t>
            </a:r>
            <a:r>
              <a:rPr lang="en-DE" sz="1600"/>
              <a:t>(</a:t>
            </a:r>
            <a:r>
              <a:rPr lang="en-DE" sz="1600">
                <a:sym typeface="Wingdings" pitchFamily="2" charset="2"/>
              </a:rPr>
              <a:t> 'in mancher Hinsicht wie eine Ente, in anderer Hinsicht nicht wie eine Ente')</a:t>
            </a:r>
            <a:endParaRPr lang="en-DE" sz="1600"/>
          </a:p>
        </p:txBody>
      </p:sp>
      <p:sp>
        <p:nvSpPr>
          <p:cNvPr id="6" name="Text Placeholder 5">
            <a:extLst>
              <a:ext uri="{FF2B5EF4-FFF2-40B4-BE49-F238E27FC236}">
                <a16:creationId xmlns:a16="http://schemas.microsoft.com/office/drawing/2014/main" id="{448E6C48-7391-234C-9919-F0C05CB4B406}"/>
              </a:ext>
            </a:extLst>
          </p:cNvPr>
          <p:cNvSpPr>
            <a:spLocks noGrp="1"/>
          </p:cNvSpPr>
          <p:nvPr>
            <p:ph type="body" sz="quarter" idx="15"/>
          </p:nvPr>
        </p:nvSpPr>
        <p:spPr/>
        <p:txBody>
          <a:bodyPr/>
          <a:lstStyle/>
          <a:p>
            <a:r>
              <a:rPr lang="en-DE"/>
              <a:t>Logische Eigenschaften von Sätzen</a:t>
            </a:r>
          </a:p>
        </p:txBody>
      </p:sp>
    </p:spTree>
    <p:extLst>
      <p:ext uri="{BB962C8B-B14F-4D97-AF65-F5344CB8AC3E}">
        <p14:creationId xmlns:p14="http://schemas.microsoft.com/office/powerpoint/2010/main" val="19027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0ED7-C2D8-F84D-A9CB-E8444E205C0E}"/>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89C70B42-7132-6141-A3C2-79C2492FA1C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14BA406-50A2-5442-8DEA-0D50D5242CD1}"/>
              </a:ext>
            </a:extLst>
          </p:cNvPr>
          <p:cNvSpPr>
            <a:spLocks noGrp="1"/>
          </p:cNvSpPr>
          <p:nvPr>
            <p:ph type="sldNum" sz="quarter" idx="12"/>
          </p:nvPr>
        </p:nvSpPr>
        <p:spPr/>
        <p:txBody>
          <a:bodyPr/>
          <a:lstStyle/>
          <a:p>
            <a:fld id="{9D195BCC-3514-4B1B-9C18-24F3D67EC549}" type="slidenum">
              <a:rPr lang="de-DE" smtClean="0"/>
              <a:t>42</a:t>
            </a:fld>
            <a:endParaRPr lang="de-DE"/>
          </a:p>
        </p:txBody>
      </p:sp>
      <p:sp>
        <p:nvSpPr>
          <p:cNvPr id="5" name="Text Placeholder 4">
            <a:extLst>
              <a:ext uri="{FF2B5EF4-FFF2-40B4-BE49-F238E27FC236}">
                <a16:creationId xmlns:a16="http://schemas.microsoft.com/office/drawing/2014/main" id="{FCA6D8BC-40D5-0B43-A829-02E98FAF1CE9}"/>
              </a:ext>
            </a:extLst>
          </p:cNvPr>
          <p:cNvSpPr>
            <a:spLocks noGrp="1"/>
          </p:cNvSpPr>
          <p:nvPr>
            <p:ph type="body" sz="quarter" idx="14"/>
          </p:nvPr>
        </p:nvSpPr>
        <p:spPr/>
        <p:txBody>
          <a:bodyPr/>
          <a:lstStyle/>
          <a:p>
            <a:r>
              <a:rPr lang="en-DE"/>
              <a:t>Implikation</a:t>
            </a:r>
          </a:p>
          <a:p>
            <a:r>
              <a:rPr lang="en-DE"/>
              <a:t>Logische Äquivalenz</a:t>
            </a:r>
          </a:p>
          <a:p>
            <a:r>
              <a:rPr lang="en-DE"/>
              <a:t>Kontradiktion</a:t>
            </a:r>
          </a:p>
          <a:p>
            <a:r>
              <a:rPr lang="en-DE"/>
              <a:t>Kontrarietät</a:t>
            </a:r>
          </a:p>
        </p:txBody>
      </p:sp>
      <p:sp>
        <p:nvSpPr>
          <p:cNvPr id="6" name="Text Placeholder 5">
            <a:extLst>
              <a:ext uri="{FF2B5EF4-FFF2-40B4-BE49-F238E27FC236}">
                <a16:creationId xmlns:a16="http://schemas.microsoft.com/office/drawing/2014/main" id="{F1D9B298-4FE1-E34D-9476-50082B26A38B}"/>
              </a:ext>
            </a:extLst>
          </p:cNvPr>
          <p:cNvSpPr>
            <a:spLocks noGrp="1"/>
          </p:cNvSpPr>
          <p:nvPr>
            <p:ph type="body" sz="quarter" idx="15"/>
          </p:nvPr>
        </p:nvSpPr>
        <p:spPr/>
        <p:txBody>
          <a:bodyPr/>
          <a:lstStyle/>
          <a:p>
            <a:r>
              <a:rPr lang="en-DE"/>
              <a:t>Logische Beziehungen zwischen Sätzen</a:t>
            </a:r>
          </a:p>
        </p:txBody>
      </p:sp>
    </p:spTree>
    <p:extLst>
      <p:ext uri="{BB962C8B-B14F-4D97-AF65-F5344CB8AC3E}">
        <p14:creationId xmlns:p14="http://schemas.microsoft.com/office/powerpoint/2010/main" val="579099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8B38-144D-9849-A9F2-9263E2E2370B}"/>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20A84937-07DD-5C4F-BB22-6B052EB3024B}"/>
              </a:ext>
            </a:extLst>
          </p:cNvPr>
          <p:cNvSpPr>
            <a:spLocks noGrp="1"/>
          </p:cNvSpPr>
          <p:nvPr>
            <p:ph type="ftr" sz="quarter" idx="11"/>
          </p:nvPr>
        </p:nvSpPr>
        <p:spPr/>
        <p:txBody>
          <a:bodyPr/>
          <a:lstStyle/>
          <a:p>
            <a:r>
              <a:rPr lang="de-DE"/>
              <a:t>(Löbner 2015: 200; Meibauer 2001: 32)</a:t>
            </a:r>
          </a:p>
        </p:txBody>
      </p:sp>
      <p:sp>
        <p:nvSpPr>
          <p:cNvPr id="4" name="Slide Number Placeholder 3">
            <a:extLst>
              <a:ext uri="{FF2B5EF4-FFF2-40B4-BE49-F238E27FC236}">
                <a16:creationId xmlns:a16="http://schemas.microsoft.com/office/drawing/2014/main" id="{445E938E-F13D-C744-9BA0-8CBFDFAD3C3A}"/>
              </a:ext>
            </a:extLst>
          </p:cNvPr>
          <p:cNvSpPr>
            <a:spLocks noGrp="1"/>
          </p:cNvSpPr>
          <p:nvPr>
            <p:ph type="sldNum" sz="quarter" idx="12"/>
          </p:nvPr>
        </p:nvSpPr>
        <p:spPr/>
        <p:txBody>
          <a:bodyPr/>
          <a:lstStyle/>
          <a:p>
            <a:fld id="{9D195BCC-3514-4B1B-9C18-24F3D67EC549}" type="slidenum">
              <a:rPr lang="de-DE" smtClean="0"/>
              <a:t>43</a:t>
            </a:fld>
            <a:endParaRPr lang="de-DE"/>
          </a:p>
        </p:txBody>
      </p:sp>
      <p:sp>
        <p:nvSpPr>
          <p:cNvPr id="5" name="Text Placeholder 4">
            <a:extLst>
              <a:ext uri="{FF2B5EF4-FFF2-40B4-BE49-F238E27FC236}">
                <a16:creationId xmlns:a16="http://schemas.microsoft.com/office/drawing/2014/main" id="{6A048B66-06F1-6B46-9BA1-4E45957C1A76}"/>
              </a:ext>
            </a:extLst>
          </p:cNvPr>
          <p:cNvSpPr>
            <a:spLocks noGrp="1"/>
          </p:cNvSpPr>
          <p:nvPr>
            <p:ph type="body" sz="quarter" idx="14"/>
          </p:nvPr>
        </p:nvSpPr>
        <p:spPr/>
        <p:txBody>
          <a:bodyPr/>
          <a:lstStyle/>
          <a:p>
            <a:r>
              <a:rPr lang="en-DE"/>
              <a:t>A impliziert B, B folgt logisch aus A genau dann, wenn gilt: </a:t>
            </a:r>
          </a:p>
          <a:p>
            <a:pPr lvl="1"/>
            <a:r>
              <a:rPr lang="en-DE"/>
              <a:t>immer wenn A wahr ist, ist B wahr. Wenn B falsch ist, kann A nicht wahr sein.</a:t>
            </a:r>
          </a:p>
        </p:txBody>
      </p:sp>
      <p:sp>
        <p:nvSpPr>
          <p:cNvPr id="6" name="Text Placeholder 5">
            <a:extLst>
              <a:ext uri="{FF2B5EF4-FFF2-40B4-BE49-F238E27FC236}">
                <a16:creationId xmlns:a16="http://schemas.microsoft.com/office/drawing/2014/main" id="{949DFC42-136E-8949-9264-62EE3079148A}"/>
              </a:ext>
            </a:extLst>
          </p:cNvPr>
          <p:cNvSpPr>
            <a:spLocks noGrp="1"/>
          </p:cNvSpPr>
          <p:nvPr>
            <p:ph type="body" sz="quarter" idx="15"/>
          </p:nvPr>
        </p:nvSpPr>
        <p:spPr/>
        <p:txBody>
          <a:bodyPr/>
          <a:lstStyle/>
          <a:p>
            <a:r>
              <a:rPr lang="en-DE"/>
              <a:t>Implikation</a:t>
            </a:r>
          </a:p>
        </p:txBody>
      </p:sp>
      <p:graphicFrame>
        <p:nvGraphicFramePr>
          <p:cNvPr id="7" name="Table 7">
            <a:extLst>
              <a:ext uri="{FF2B5EF4-FFF2-40B4-BE49-F238E27FC236}">
                <a16:creationId xmlns:a16="http://schemas.microsoft.com/office/drawing/2014/main" id="{F0BEDD5A-569C-6D41-B8D9-C0B061E8EEF3}"/>
              </a:ext>
            </a:extLst>
          </p:cNvPr>
          <p:cNvGraphicFramePr>
            <a:graphicFrameLocks noGrp="1"/>
          </p:cNvGraphicFramePr>
          <p:nvPr>
            <p:extLst>
              <p:ext uri="{D42A27DB-BD31-4B8C-83A1-F6EECF244321}">
                <p14:modId xmlns:p14="http://schemas.microsoft.com/office/powerpoint/2010/main" val="2825961845"/>
              </p:ext>
            </p:extLst>
          </p:nvPr>
        </p:nvGraphicFramePr>
        <p:xfrm>
          <a:off x="1673160" y="2562747"/>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45516865"/>
                    </a:ext>
                  </a:extLst>
                </a:gridCol>
                <a:gridCol w="2032000">
                  <a:extLst>
                    <a:ext uri="{9D8B030D-6E8A-4147-A177-3AD203B41FA5}">
                      <a16:colId xmlns:a16="http://schemas.microsoft.com/office/drawing/2014/main" val="2117346862"/>
                    </a:ext>
                  </a:extLst>
                </a:gridCol>
                <a:gridCol w="2032000">
                  <a:extLst>
                    <a:ext uri="{9D8B030D-6E8A-4147-A177-3AD203B41FA5}">
                      <a16:colId xmlns:a16="http://schemas.microsoft.com/office/drawing/2014/main" val="1079191590"/>
                    </a:ext>
                  </a:extLst>
                </a:gridCol>
              </a:tblGrid>
              <a:tr h="370840">
                <a:tc>
                  <a:txBody>
                    <a:bodyPr/>
                    <a:lstStyle/>
                    <a:p>
                      <a:r>
                        <a:rPr lang="en-DE"/>
                        <a:t>A</a:t>
                      </a:r>
                    </a:p>
                  </a:txBody>
                  <a:tcPr/>
                </a:tc>
                <a:tc>
                  <a:txBody>
                    <a:bodyPr/>
                    <a:lstStyle/>
                    <a:p>
                      <a:r>
                        <a:rPr lang="en-DE"/>
                        <a:t>B</a:t>
                      </a:r>
                    </a:p>
                  </a:txBody>
                  <a:tcP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r>
                        <a:rPr lang="en-DE"/>
                        <a:t>1</a:t>
                      </a:r>
                    </a:p>
                  </a:txBody>
                  <a:tcPr/>
                </a:tc>
                <a:tc>
                  <a:txBody>
                    <a:bodyPr/>
                    <a:lstStyle/>
                    <a:p>
                      <a:r>
                        <a:rPr lang="en-DE"/>
                        <a:t>1</a:t>
                      </a:r>
                    </a:p>
                  </a:txBody>
                  <a:tcPr/>
                </a:tc>
                <a:tc>
                  <a:txBody>
                    <a:bodyPr/>
                    <a:lstStyle/>
                    <a:p>
                      <a:endParaRPr lang="en-DE"/>
                    </a:p>
                  </a:txBody>
                  <a:tcPr>
                    <a:noFill/>
                  </a:tcPr>
                </a:tc>
                <a:extLst>
                  <a:ext uri="{0D108BD9-81ED-4DB2-BD59-A6C34878D82A}">
                    <a16:rowId xmlns:a16="http://schemas.microsoft.com/office/drawing/2014/main" val="1324154329"/>
                  </a:ext>
                </a:extLst>
              </a:tr>
              <a:tr h="370840">
                <a:tc>
                  <a:txBody>
                    <a:bodyPr/>
                    <a:lstStyle/>
                    <a:p>
                      <a:r>
                        <a:rPr lang="en-DE"/>
                        <a:t>1</a:t>
                      </a:r>
                    </a:p>
                  </a:txBody>
                  <a:tcPr>
                    <a:solidFill>
                      <a:srgbClr val="FF0000"/>
                    </a:solidFill>
                  </a:tcPr>
                </a:tc>
                <a:tc>
                  <a:txBody>
                    <a:bodyPr/>
                    <a:lstStyle/>
                    <a:p>
                      <a:r>
                        <a:rPr lang="en-DE"/>
                        <a:t>0</a:t>
                      </a:r>
                    </a:p>
                  </a:txBody>
                  <a:tcP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058264122"/>
                  </a:ext>
                </a:extLst>
              </a:tr>
              <a:tr h="370840">
                <a:tc>
                  <a:txBody>
                    <a:bodyPr/>
                    <a:lstStyle/>
                    <a:p>
                      <a:r>
                        <a:rPr lang="en-DE"/>
                        <a:t>0</a:t>
                      </a:r>
                    </a:p>
                  </a:txBody>
                  <a:tcPr/>
                </a:tc>
                <a:tc>
                  <a:txBody>
                    <a:bodyPr/>
                    <a:lstStyle/>
                    <a:p>
                      <a:r>
                        <a:rPr lang="en-DE"/>
                        <a:t>1</a:t>
                      </a:r>
                    </a:p>
                  </a:txBody>
                  <a:tcPr/>
                </a:tc>
                <a:tc>
                  <a:txBody>
                    <a:bodyPr/>
                    <a:lstStyle/>
                    <a:p>
                      <a:endParaRPr lang="en-DE"/>
                    </a:p>
                  </a:txBody>
                  <a:tcPr>
                    <a:noFill/>
                  </a:tcPr>
                </a:tc>
                <a:extLst>
                  <a:ext uri="{0D108BD9-81ED-4DB2-BD59-A6C34878D82A}">
                    <a16:rowId xmlns:a16="http://schemas.microsoft.com/office/drawing/2014/main" val="2632571561"/>
                  </a:ext>
                </a:extLst>
              </a:tr>
              <a:tr h="370840">
                <a:tc>
                  <a:txBody>
                    <a:bodyPr/>
                    <a:lstStyle/>
                    <a:p>
                      <a:r>
                        <a:rPr lang="en-DE"/>
                        <a:t>0</a:t>
                      </a:r>
                    </a:p>
                  </a:txBody>
                  <a:tcPr/>
                </a:tc>
                <a:tc>
                  <a:txBody>
                    <a:bodyPr/>
                    <a:lstStyle/>
                    <a:p>
                      <a:r>
                        <a:rPr lang="en-DE"/>
                        <a:t>0</a:t>
                      </a:r>
                    </a:p>
                  </a:txBody>
                  <a:tcPr/>
                </a:tc>
                <a:tc>
                  <a:txBody>
                    <a:bodyPr/>
                    <a:lstStyle/>
                    <a:p>
                      <a:endParaRPr lang="en-DE"/>
                    </a:p>
                  </a:txBody>
                  <a:tcPr>
                    <a:noFill/>
                  </a:tcPr>
                </a:tc>
                <a:extLst>
                  <a:ext uri="{0D108BD9-81ED-4DB2-BD59-A6C34878D82A}">
                    <a16:rowId xmlns:a16="http://schemas.microsoft.com/office/drawing/2014/main" val="1855023534"/>
                  </a:ext>
                </a:extLst>
              </a:tr>
            </a:tbl>
          </a:graphicData>
        </a:graphic>
      </p:graphicFrame>
      <p:sp>
        <p:nvSpPr>
          <p:cNvPr id="8" name="TextBox 7">
            <a:extLst>
              <a:ext uri="{FF2B5EF4-FFF2-40B4-BE49-F238E27FC236}">
                <a16:creationId xmlns:a16="http://schemas.microsoft.com/office/drawing/2014/main" id="{25E69F92-341D-5443-B885-6B71253C8D67}"/>
              </a:ext>
            </a:extLst>
          </p:cNvPr>
          <p:cNvSpPr txBox="1"/>
          <p:nvPr/>
        </p:nvSpPr>
        <p:spPr>
          <a:xfrm>
            <a:off x="971600" y="4434955"/>
            <a:ext cx="3221902" cy="300210"/>
          </a:xfrm>
          <a:prstGeom prst="rect">
            <a:avLst/>
          </a:prstGeom>
          <a:noFill/>
        </p:spPr>
        <p:txBody>
          <a:bodyPr wrap="square" rtlCol="0">
            <a:spAutoFit/>
          </a:bodyPr>
          <a:lstStyle/>
          <a:p>
            <a:r>
              <a:rPr lang="en-DE" dirty="0" err="1"/>
              <a:t>Donald ist eine Ente.	</a:t>
            </a:r>
            <a:r>
              <a:rPr lang="en-DE"/>
              <a:t>⇒</a:t>
            </a:r>
            <a:endParaRPr lang="en-DE" dirty="0" err="1"/>
          </a:p>
        </p:txBody>
      </p:sp>
      <p:sp>
        <p:nvSpPr>
          <p:cNvPr id="9" name="TextBox 8">
            <a:extLst>
              <a:ext uri="{FF2B5EF4-FFF2-40B4-BE49-F238E27FC236}">
                <a16:creationId xmlns:a16="http://schemas.microsoft.com/office/drawing/2014/main" id="{98176825-D88E-BB41-A24E-D4377D5ACE35}"/>
              </a:ext>
            </a:extLst>
          </p:cNvPr>
          <p:cNvSpPr txBox="1"/>
          <p:nvPr/>
        </p:nvSpPr>
        <p:spPr>
          <a:xfrm>
            <a:off x="4183673" y="4434955"/>
            <a:ext cx="3221902" cy="300210"/>
          </a:xfrm>
          <a:prstGeom prst="rect">
            <a:avLst/>
          </a:prstGeom>
          <a:noFill/>
        </p:spPr>
        <p:txBody>
          <a:bodyPr wrap="square" rtlCol="0">
            <a:spAutoFit/>
          </a:bodyPr>
          <a:lstStyle/>
          <a:p>
            <a:pPr algn="l"/>
            <a:r>
              <a:rPr lang="en-DE" dirty="0" err="1"/>
              <a:t>Donald ist ein Vogel.</a:t>
            </a:r>
          </a:p>
        </p:txBody>
      </p:sp>
    </p:spTree>
    <p:extLst>
      <p:ext uri="{BB962C8B-B14F-4D97-AF65-F5344CB8AC3E}">
        <p14:creationId xmlns:p14="http://schemas.microsoft.com/office/powerpoint/2010/main" val="195596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4AC3-A67F-5D40-B206-C223B351073B}"/>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597F0CA5-14EC-254E-A449-ED2BFF6B6EA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4B256A7-5145-8C42-948D-849A827A10E9}"/>
              </a:ext>
            </a:extLst>
          </p:cNvPr>
          <p:cNvSpPr>
            <a:spLocks noGrp="1"/>
          </p:cNvSpPr>
          <p:nvPr>
            <p:ph type="sldNum" sz="quarter" idx="12"/>
          </p:nvPr>
        </p:nvSpPr>
        <p:spPr/>
        <p:txBody>
          <a:bodyPr/>
          <a:lstStyle/>
          <a:p>
            <a:fld id="{9D195BCC-3514-4B1B-9C18-24F3D67EC549}" type="slidenum">
              <a:rPr lang="de-DE" smtClean="0"/>
              <a:t>44</a:t>
            </a:fld>
            <a:endParaRPr lang="de-DE"/>
          </a:p>
        </p:txBody>
      </p:sp>
      <p:sp>
        <p:nvSpPr>
          <p:cNvPr id="5" name="Text Placeholder 4">
            <a:extLst>
              <a:ext uri="{FF2B5EF4-FFF2-40B4-BE49-F238E27FC236}">
                <a16:creationId xmlns:a16="http://schemas.microsoft.com/office/drawing/2014/main" id="{4D504AD2-5094-6347-82C2-D744C817DDA3}"/>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C65EE123-E610-1540-B4BB-717FF1FA0423}"/>
              </a:ext>
            </a:extLst>
          </p:cNvPr>
          <p:cNvSpPr>
            <a:spLocks noGrp="1"/>
          </p:cNvSpPr>
          <p:nvPr>
            <p:ph type="body" sz="quarter" idx="15"/>
          </p:nvPr>
        </p:nvSpPr>
        <p:spPr/>
        <p:txBody>
          <a:bodyPr/>
          <a:lstStyle/>
          <a:p>
            <a:r>
              <a:rPr lang="en-DE"/>
              <a:t>Implikation</a:t>
            </a:r>
          </a:p>
        </p:txBody>
      </p:sp>
      <p:graphicFrame>
        <p:nvGraphicFramePr>
          <p:cNvPr id="7" name="Table 7">
            <a:extLst>
              <a:ext uri="{FF2B5EF4-FFF2-40B4-BE49-F238E27FC236}">
                <a16:creationId xmlns:a16="http://schemas.microsoft.com/office/drawing/2014/main" id="{7EA5658D-2155-9F4D-95A9-25139CD1F829}"/>
              </a:ext>
            </a:extLst>
          </p:cNvPr>
          <p:cNvGraphicFramePr>
            <a:graphicFrameLocks noGrp="1"/>
          </p:cNvGraphicFramePr>
          <p:nvPr>
            <p:extLst>
              <p:ext uri="{D42A27DB-BD31-4B8C-83A1-F6EECF244321}">
                <p14:modId xmlns:p14="http://schemas.microsoft.com/office/powerpoint/2010/main" val="66423600"/>
              </p:ext>
            </p:extLst>
          </p:nvPr>
        </p:nvGraphicFramePr>
        <p:xfrm>
          <a:off x="521438" y="1501248"/>
          <a:ext cx="2610403" cy="2657088"/>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86864">
                <a:tc gridSpan="3">
                  <a:txBody>
                    <a:bodyPr/>
                    <a:lstStyle/>
                    <a:p>
                      <a:pPr algn="ctr"/>
                      <a:r>
                        <a:rPr lang="en-DE"/>
                        <a:t>Implikation allg.</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a:t>A</a:t>
                      </a:r>
                    </a:p>
                  </a:txBody>
                  <a:tcPr anchor="ctr"/>
                </a:tc>
                <a:tc>
                  <a:txBody>
                    <a:bodyPr/>
                    <a:lstStyle/>
                    <a:p>
                      <a:pPr algn="ctr"/>
                      <a:r>
                        <a:rPr lang="en-DE"/>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tc>
                <a:tc>
                  <a:txBody>
                    <a:bodyPr/>
                    <a:lstStyle/>
                    <a:p>
                      <a:pPr algn="ctr"/>
                      <a:r>
                        <a:rPr lang="en-DE"/>
                        <a:t>1</a:t>
                      </a:r>
                    </a:p>
                  </a:txBody>
                  <a:tcPr anchor="ctr"/>
                </a:tc>
                <a:tc>
                  <a:txBody>
                    <a:bodyPr/>
                    <a:lstStyle/>
                    <a:p>
                      <a:endParaRPr lang="en-DE"/>
                    </a:p>
                  </a:txBody>
                  <a:tcPr>
                    <a:no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rgbClr val="FF0000"/>
                    </a:solidFill>
                  </a:tcPr>
                </a:tc>
                <a:tc>
                  <a:txBody>
                    <a:bodyPr/>
                    <a:lstStyle/>
                    <a:p>
                      <a:pPr algn="ctr"/>
                      <a:r>
                        <a:rPr lang="en-DE"/>
                        <a:t>0</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058264122"/>
                  </a:ext>
                </a:extLst>
              </a:tr>
              <a:tr h="370840">
                <a:tc>
                  <a:txBody>
                    <a:bodyPr/>
                    <a:lstStyle/>
                    <a:p>
                      <a:pPr algn="ctr"/>
                      <a:r>
                        <a:rPr lang="en-DE"/>
                        <a:t>0</a:t>
                      </a:r>
                    </a:p>
                  </a:txBody>
                  <a:tcPr anchor="ctr"/>
                </a:tc>
                <a:tc>
                  <a:txBody>
                    <a:bodyPr/>
                    <a:lstStyle/>
                    <a:p>
                      <a:pPr algn="ctr"/>
                      <a:r>
                        <a:rPr lang="en-DE"/>
                        <a:t>1</a:t>
                      </a:r>
                    </a:p>
                  </a:txBody>
                  <a:tcPr anchor="ctr"/>
                </a:tc>
                <a:tc>
                  <a:txBody>
                    <a:bodyPr/>
                    <a:lstStyle/>
                    <a:p>
                      <a:endParaRPr lang="en-DE"/>
                    </a:p>
                  </a:txBody>
                  <a:tcPr>
                    <a:noFill/>
                  </a:tcPr>
                </a:tc>
                <a:extLst>
                  <a:ext uri="{0D108BD9-81ED-4DB2-BD59-A6C34878D82A}">
                    <a16:rowId xmlns:a16="http://schemas.microsoft.com/office/drawing/2014/main" val="2632571561"/>
                  </a:ext>
                </a:extLst>
              </a:tr>
              <a:tr h="370840">
                <a:tc>
                  <a:txBody>
                    <a:bodyPr/>
                    <a:lstStyle/>
                    <a:p>
                      <a:pPr algn="ctr"/>
                      <a:r>
                        <a:rPr lang="en-DE"/>
                        <a:t>0</a:t>
                      </a:r>
                    </a:p>
                  </a:txBody>
                  <a:tcPr anchor="ctr"/>
                </a:tc>
                <a:tc>
                  <a:txBody>
                    <a:bodyPr/>
                    <a:lstStyle/>
                    <a:p>
                      <a:pPr algn="ctr"/>
                      <a:r>
                        <a:rPr lang="en-DE"/>
                        <a:t>0</a:t>
                      </a:r>
                    </a:p>
                  </a:txBody>
                  <a:tcPr anchor="ctr"/>
                </a:tc>
                <a:tc>
                  <a:txBody>
                    <a:bodyPr/>
                    <a:lstStyle/>
                    <a:p>
                      <a:endParaRPr lang="en-DE"/>
                    </a:p>
                  </a:txBody>
                  <a:tcPr>
                    <a:noFill/>
                  </a:tcPr>
                </a:tc>
                <a:extLst>
                  <a:ext uri="{0D108BD9-81ED-4DB2-BD59-A6C34878D82A}">
                    <a16:rowId xmlns:a16="http://schemas.microsoft.com/office/drawing/2014/main" val="1855023534"/>
                  </a:ext>
                </a:extLst>
              </a:tr>
            </a:tbl>
          </a:graphicData>
        </a:graphic>
      </p:graphicFrame>
      <p:graphicFrame>
        <p:nvGraphicFramePr>
          <p:cNvPr id="11" name="Table 7">
            <a:extLst>
              <a:ext uri="{FF2B5EF4-FFF2-40B4-BE49-F238E27FC236}">
                <a16:creationId xmlns:a16="http://schemas.microsoft.com/office/drawing/2014/main" id="{A369D833-F9AD-8541-8309-883A6EB67471}"/>
              </a:ext>
            </a:extLst>
          </p:cNvPr>
          <p:cNvGraphicFramePr>
            <a:graphicFrameLocks noGrp="1"/>
          </p:cNvGraphicFramePr>
          <p:nvPr>
            <p:extLst>
              <p:ext uri="{D42A27DB-BD31-4B8C-83A1-F6EECF244321}">
                <p14:modId xmlns:p14="http://schemas.microsoft.com/office/powerpoint/2010/main" val="2737128990"/>
              </p:ext>
            </p:extLst>
          </p:nvPr>
        </p:nvGraphicFramePr>
        <p:xfrm>
          <a:off x="3371736" y="1501248"/>
          <a:ext cx="2610403" cy="2639845"/>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69621">
                <a:tc gridSpan="3">
                  <a:txBody>
                    <a:bodyPr/>
                    <a:lstStyle/>
                    <a:p>
                      <a:pPr algn="ctr"/>
                      <a:r>
                        <a:rPr lang="en-DE"/>
                        <a:t>einseitige Implikation</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a:t>A</a:t>
                      </a:r>
                    </a:p>
                  </a:txBody>
                  <a:tcPr anchor="ctr"/>
                </a:tc>
                <a:tc>
                  <a:txBody>
                    <a:bodyPr/>
                    <a:lstStyle/>
                    <a:p>
                      <a:pPr algn="ctr"/>
                      <a:r>
                        <a:rPr lang="en-DE"/>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tc>
                <a:tc>
                  <a:txBody>
                    <a:bodyPr/>
                    <a:lstStyle/>
                    <a:p>
                      <a:pPr algn="ctr"/>
                      <a:r>
                        <a:rPr lang="en-DE"/>
                        <a:t>1</a:t>
                      </a:r>
                    </a:p>
                  </a:txBody>
                  <a:tcPr anchor="ctr"/>
                </a:tc>
                <a:tc>
                  <a:txBody>
                    <a:bodyPr/>
                    <a:lstStyle/>
                    <a:p>
                      <a:endParaRPr lang="en-DE"/>
                    </a:p>
                  </a:txBody>
                  <a:tcPr>
                    <a:no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rgbClr val="FF0000"/>
                    </a:solidFill>
                  </a:tcPr>
                </a:tc>
                <a:tc>
                  <a:txBody>
                    <a:bodyPr/>
                    <a:lstStyle/>
                    <a:p>
                      <a:pPr algn="ctr"/>
                      <a:r>
                        <a:rPr lang="en-DE"/>
                        <a:t>0</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058264122"/>
                  </a:ext>
                </a:extLst>
              </a:tr>
              <a:tr h="370840">
                <a:tc>
                  <a:txBody>
                    <a:bodyPr/>
                    <a:lstStyle/>
                    <a:p>
                      <a:pPr algn="ctr"/>
                      <a:r>
                        <a:rPr lang="en-DE"/>
                        <a:t>0</a:t>
                      </a:r>
                    </a:p>
                  </a:txBody>
                  <a:tcPr anchor="ctr">
                    <a:solidFill>
                      <a:srgbClr val="00B0F0"/>
                    </a:solidFill>
                  </a:tcPr>
                </a:tc>
                <a:tc>
                  <a:txBody>
                    <a:bodyPr/>
                    <a:lstStyle/>
                    <a:p>
                      <a:pPr algn="ctr"/>
                      <a:r>
                        <a:rPr lang="en-DE"/>
                        <a:t>1</a:t>
                      </a:r>
                    </a:p>
                  </a:txBody>
                  <a:tcPr anchor="ctr">
                    <a:solidFill>
                      <a:srgbClr val="00B0F0"/>
                    </a:solidFill>
                  </a:tcPr>
                </a:tc>
                <a:tc>
                  <a:txBody>
                    <a:bodyPr/>
                    <a:lstStyle/>
                    <a:p>
                      <a:r>
                        <a:rPr lang="en-DE"/>
                        <a:t>möglich</a:t>
                      </a:r>
                    </a:p>
                  </a:txBody>
                  <a:tcPr>
                    <a:solidFill>
                      <a:srgbClr val="00B0F0"/>
                    </a:solidFill>
                  </a:tcPr>
                </a:tc>
                <a:extLst>
                  <a:ext uri="{0D108BD9-81ED-4DB2-BD59-A6C34878D82A}">
                    <a16:rowId xmlns:a16="http://schemas.microsoft.com/office/drawing/2014/main" val="2632571561"/>
                  </a:ext>
                </a:extLst>
              </a:tr>
              <a:tr h="370840">
                <a:tc>
                  <a:txBody>
                    <a:bodyPr/>
                    <a:lstStyle/>
                    <a:p>
                      <a:pPr algn="ctr"/>
                      <a:r>
                        <a:rPr lang="en-DE"/>
                        <a:t>0</a:t>
                      </a:r>
                    </a:p>
                  </a:txBody>
                  <a:tcPr anchor="ctr"/>
                </a:tc>
                <a:tc>
                  <a:txBody>
                    <a:bodyPr/>
                    <a:lstStyle/>
                    <a:p>
                      <a:pPr algn="ctr"/>
                      <a:r>
                        <a:rPr lang="en-DE"/>
                        <a:t>0</a:t>
                      </a:r>
                    </a:p>
                  </a:txBody>
                  <a:tcPr anchor="ctr"/>
                </a:tc>
                <a:tc>
                  <a:txBody>
                    <a:bodyPr/>
                    <a:lstStyle/>
                    <a:p>
                      <a:endParaRPr lang="en-DE"/>
                    </a:p>
                  </a:txBody>
                  <a:tcPr>
                    <a:noFill/>
                  </a:tcPr>
                </a:tc>
                <a:extLst>
                  <a:ext uri="{0D108BD9-81ED-4DB2-BD59-A6C34878D82A}">
                    <a16:rowId xmlns:a16="http://schemas.microsoft.com/office/drawing/2014/main" val="1855023534"/>
                  </a:ext>
                </a:extLst>
              </a:tr>
            </a:tbl>
          </a:graphicData>
        </a:graphic>
      </p:graphicFrame>
      <p:graphicFrame>
        <p:nvGraphicFramePr>
          <p:cNvPr id="12" name="Table 7">
            <a:extLst>
              <a:ext uri="{FF2B5EF4-FFF2-40B4-BE49-F238E27FC236}">
                <a16:creationId xmlns:a16="http://schemas.microsoft.com/office/drawing/2014/main" id="{01D32315-7A9E-0E4E-9EBF-3F29B6CE682E}"/>
              </a:ext>
            </a:extLst>
          </p:cNvPr>
          <p:cNvGraphicFramePr>
            <a:graphicFrameLocks noGrp="1"/>
          </p:cNvGraphicFramePr>
          <p:nvPr>
            <p:extLst>
              <p:ext uri="{D42A27DB-BD31-4B8C-83A1-F6EECF244321}">
                <p14:modId xmlns:p14="http://schemas.microsoft.com/office/powerpoint/2010/main" val="2404236737"/>
              </p:ext>
            </p:extLst>
          </p:nvPr>
        </p:nvGraphicFramePr>
        <p:xfrm>
          <a:off x="6300192" y="1501248"/>
          <a:ext cx="2610403" cy="2657088"/>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86864">
                <a:tc gridSpan="3">
                  <a:txBody>
                    <a:bodyPr/>
                    <a:lstStyle/>
                    <a:p>
                      <a:pPr algn="ctr"/>
                      <a:r>
                        <a:rPr lang="en-DE"/>
                        <a:t>wechselseitige Impl.</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a:t>A</a:t>
                      </a:r>
                    </a:p>
                  </a:txBody>
                  <a:tcPr anchor="ctr"/>
                </a:tc>
                <a:tc>
                  <a:txBody>
                    <a:bodyPr/>
                    <a:lstStyle/>
                    <a:p>
                      <a:pPr algn="ctr"/>
                      <a:r>
                        <a:rPr lang="en-DE"/>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tc>
                <a:tc>
                  <a:txBody>
                    <a:bodyPr/>
                    <a:lstStyle/>
                    <a:p>
                      <a:pPr algn="ctr"/>
                      <a:r>
                        <a:rPr lang="en-DE"/>
                        <a:t>1</a:t>
                      </a:r>
                    </a:p>
                  </a:txBody>
                  <a:tcPr anchor="ctr"/>
                </a:tc>
                <a:tc>
                  <a:txBody>
                    <a:bodyPr/>
                    <a:lstStyle/>
                    <a:p>
                      <a:endParaRPr lang="en-DE"/>
                    </a:p>
                  </a:txBody>
                  <a:tcPr>
                    <a:no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rgbClr val="FF0000"/>
                    </a:solidFill>
                  </a:tcPr>
                </a:tc>
                <a:tc>
                  <a:txBody>
                    <a:bodyPr/>
                    <a:lstStyle/>
                    <a:p>
                      <a:pPr algn="ctr"/>
                      <a:r>
                        <a:rPr lang="en-DE"/>
                        <a:t>0</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058264122"/>
                  </a:ext>
                </a:extLst>
              </a:tr>
              <a:tr h="370840">
                <a:tc>
                  <a:txBody>
                    <a:bodyPr/>
                    <a:lstStyle/>
                    <a:p>
                      <a:pPr algn="ctr"/>
                      <a:r>
                        <a:rPr lang="en-DE"/>
                        <a:t>0</a:t>
                      </a:r>
                    </a:p>
                  </a:txBody>
                  <a:tcPr anchor="ctr">
                    <a:solidFill>
                      <a:srgbClr val="FF0000"/>
                    </a:solidFill>
                  </a:tcPr>
                </a:tc>
                <a:tc>
                  <a:txBody>
                    <a:bodyPr/>
                    <a:lstStyle/>
                    <a:p>
                      <a:pPr algn="ctr"/>
                      <a:r>
                        <a:rPr lang="en-DE"/>
                        <a:t>1</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2632571561"/>
                  </a:ext>
                </a:extLst>
              </a:tr>
              <a:tr h="370840">
                <a:tc>
                  <a:txBody>
                    <a:bodyPr/>
                    <a:lstStyle/>
                    <a:p>
                      <a:pPr algn="ctr"/>
                      <a:r>
                        <a:rPr lang="en-DE"/>
                        <a:t>0</a:t>
                      </a:r>
                    </a:p>
                  </a:txBody>
                  <a:tcPr anchor="ctr"/>
                </a:tc>
                <a:tc>
                  <a:txBody>
                    <a:bodyPr/>
                    <a:lstStyle/>
                    <a:p>
                      <a:pPr algn="ctr"/>
                      <a:r>
                        <a:rPr lang="en-DE"/>
                        <a:t>0</a:t>
                      </a:r>
                    </a:p>
                  </a:txBody>
                  <a:tcPr anchor="ctr"/>
                </a:tc>
                <a:tc>
                  <a:txBody>
                    <a:bodyPr/>
                    <a:lstStyle/>
                    <a:p>
                      <a:endParaRPr lang="en-DE"/>
                    </a:p>
                  </a:txBody>
                  <a:tcPr>
                    <a:noFill/>
                  </a:tcPr>
                </a:tc>
                <a:extLst>
                  <a:ext uri="{0D108BD9-81ED-4DB2-BD59-A6C34878D82A}">
                    <a16:rowId xmlns:a16="http://schemas.microsoft.com/office/drawing/2014/main" val="1855023534"/>
                  </a:ext>
                </a:extLst>
              </a:tr>
            </a:tbl>
          </a:graphicData>
        </a:graphic>
      </p:graphicFrame>
      <p:sp>
        <p:nvSpPr>
          <p:cNvPr id="13" name="TextBox 12">
            <a:extLst>
              <a:ext uri="{FF2B5EF4-FFF2-40B4-BE49-F238E27FC236}">
                <a16:creationId xmlns:a16="http://schemas.microsoft.com/office/drawing/2014/main" id="{BAF99DA1-ED83-BE40-B3D6-6C1BD9DE50CE}"/>
              </a:ext>
            </a:extLst>
          </p:cNvPr>
          <p:cNvSpPr txBox="1"/>
          <p:nvPr/>
        </p:nvSpPr>
        <p:spPr>
          <a:xfrm>
            <a:off x="3371736" y="4159101"/>
            <a:ext cx="2640425" cy="715965"/>
          </a:xfrm>
          <a:prstGeom prst="rect">
            <a:avLst/>
          </a:prstGeom>
          <a:noFill/>
        </p:spPr>
        <p:txBody>
          <a:bodyPr wrap="square" rtlCol="0">
            <a:spAutoFit/>
          </a:bodyPr>
          <a:lstStyle/>
          <a:p>
            <a:pPr algn="ctr"/>
            <a:r>
              <a:rPr lang="en-DE" dirty="0" err="1"/>
              <a:t>Sie ist die Schwester meiner Mutter</a:t>
            </a:r>
          </a:p>
          <a:p>
            <a:pPr algn="ctr"/>
            <a:r>
              <a:rPr lang="en-DE"/>
              <a:t>⇒ Sie ist meine Tante.</a:t>
            </a:r>
            <a:endParaRPr lang="en-DE" dirty="0" err="1"/>
          </a:p>
        </p:txBody>
      </p:sp>
      <p:sp>
        <p:nvSpPr>
          <p:cNvPr id="14" name="TextBox 13">
            <a:extLst>
              <a:ext uri="{FF2B5EF4-FFF2-40B4-BE49-F238E27FC236}">
                <a16:creationId xmlns:a16="http://schemas.microsoft.com/office/drawing/2014/main" id="{11D7AD34-FDFC-944A-9996-95649BC6F9BE}"/>
              </a:ext>
            </a:extLst>
          </p:cNvPr>
          <p:cNvSpPr txBox="1"/>
          <p:nvPr/>
        </p:nvSpPr>
        <p:spPr>
          <a:xfrm>
            <a:off x="6126152" y="4211207"/>
            <a:ext cx="2640425" cy="508088"/>
          </a:xfrm>
          <a:prstGeom prst="rect">
            <a:avLst/>
          </a:prstGeom>
          <a:noFill/>
        </p:spPr>
        <p:txBody>
          <a:bodyPr wrap="square" rtlCol="0">
            <a:spAutoFit/>
          </a:bodyPr>
          <a:lstStyle/>
          <a:p>
            <a:pPr algn="ctr"/>
            <a:r>
              <a:rPr lang="en-DE" dirty="0" err="1"/>
              <a:t>Heute ist Donnerstag.</a:t>
            </a:r>
          </a:p>
          <a:p>
            <a:pPr algn="ctr"/>
            <a:r>
              <a:rPr lang="en-DE"/>
              <a:t>⇒/⇐ Morgen ist Freitag.</a:t>
            </a:r>
            <a:endParaRPr lang="en-DE" dirty="0" err="1"/>
          </a:p>
        </p:txBody>
      </p:sp>
      <p:sp>
        <p:nvSpPr>
          <p:cNvPr id="15" name="TextBox 14">
            <a:extLst>
              <a:ext uri="{FF2B5EF4-FFF2-40B4-BE49-F238E27FC236}">
                <a16:creationId xmlns:a16="http://schemas.microsoft.com/office/drawing/2014/main" id="{0CF944DA-7D7C-1E45-9651-7F5E924D2FE7}"/>
              </a:ext>
            </a:extLst>
          </p:cNvPr>
          <p:cNvSpPr txBox="1"/>
          <p:nvPr/>
        </p:nvSpPr>
        <p:spPr>
          <a:xfrm>
            <a:off x="6300192" y="4663157"/>
            <a:ext cx="2610403" cy="338554"/>
          </a:xfrm>
          <a:prstGeom prst="rect">
            <a:avLst/>
          </a:prstGeom>
          <a:noFill/>
        </p:spPr>
        <p:txBody>
          <a:bodyPr wrap="square" rtlCol="0">
            <a:spAutoFit/>
          </a:bodyPr>
          <a:lstStyle/>
          <a:p>
            <a:pPr algn="ctr"/>
            <a:r>
              <a:rPr lang="en-DE" sz="1600" dirty="0" err="1">
                <a:solidFill>
                  <a:srgbClr val="FF0000"/>
                </a:solidFill>
                <a:latin typeface="Ink Free" panose="03080402000500000000" pitchFamily="66" charset="0"/>
              </a:rPr>
              <a:t>= logische Äquivalenz</a:t>
            </a:r>
          </a:p>
        </p:txBody>
      </p:sp>
    </p:spTree>
    <p:extLst>
      <p:ext uri="{BB962C8B-B14F-4D97-AF65-F5344CB8AC3E}">
        <p14:creationId xmlns:p14="http://schemas.microsoft.com/office/powerpoint/2010/main" val="14373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A1AF-251B-2D4C-AB51-844F7FEC7201}"/>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FC537CB1-1387-0448-8297-47C3434E6586}"/>
              </a:ext>
            </a:extLst>
          </p:cNvPr>
          <p:cNvSpPr>
            <a:spLocks noGrp="1"/>
          </p:cNvSpPr>
          <p:nvPr>
            <p:ph type="ftr" sz="quarter" idx="11"/>
          </p:nvPr>
        </p:nvSpPr>
        <p:spPr/>
        <p:txBody>
          <a:bodyPr/>
          <a:lstStyle/>
          <a:p>
            <a:r>
              <a:rPr lang="de-DE"/>
              <a:t>(Löbner 2015: 203)</a:t>
            </a:r>
          </a:p>
        </p:txBody>
      </p:sp>
      <p:sp>
        <p:nvSpPr>
          <p:cNvPr id="4" name="Slide Number Placeholder 3">
            <a:extLst>
              <a:ext uri="{FF2B5EF4-FFF2-40B4-BE49-F238E27FC236}">
                <a16:creationId xmlns:a16="http://schemas.microsoft.com/office/drawing/2014/main" id="{B409E4DA-3EEC-B944-9F3D-9C45726E1AEC}"/>
              </a:ext>
            </a:extLst>
          </p:cNvPr>
          <p:cNvSpPr>
            <a:spLocks noGrp="1"/>
          </p:cNvSpPr>
          <p:nvPr>
            <p:ph type="sldNum" sz="quarter" idx="12"/>
          </p:nvPr>
        </p:nvSpPr>
        <p:spPr/>
        <p:txBody>
          <a:bodyPr/>
          <a:lstStyle/>
          <a:p>
            <a:fld id="{9D195BCC-3514-4B1B-9C18-24F3D67EC549}" type="slidenum">
              <a:rPr lang="de-DE" smtClean="0"/>
              <a:t>45</a:t>
            </a:fld>
            <a:endParaRPr lang="de-DE"/>
          </a:p>
        </p:txBody>
      </p:sp>
      <p:sp>
        <p:nvSpPr>
          <p:cNvPr id="5" name="Text Placeholder 4">
            <a:extLst>
              <a:ext uri="{FF2B5EF4-FFF2-40B4-BE49-F238E27FC236}">
                <a16:creationId xmlns:a16="http://schemas.microsoft.com/office/drawing/2014/main" id="{7E45A062-6C2B-AD47-A5F9-65C81465F0C3}"/>
              </a:ext>
            </a:extLst>
          </p:cNvPr>
          <p:cNvSpPr>
            <a:spLocks noGrp="1"/>
          </p:cNvSpPr>
          <p:nvPr>
            <p:ph type="body" sz="quarter" idx="14"/>
          </p:nvPr>
        </p:nvSpPr>
        <p:spPr/>
        <p:txBody>
          <a:bodyPr/>
          <a:lstStyle/>
          <a:p>
            <a:r>
              <a:rPr lang="en-DE"/>
              <a:t>i.d.R. versteht man Implikation als einseitige Implikation, aber die allgemeine Definition schließt die wechselseitige Definition (logische Äquivalenz, dazu gleich mehr) mit ein.</a:t>
            </a:r>
          </a:p>
          <a:p>
            <a:r>
              <a:rPr lang="en-DE"/>
              <a:t>zentrale Eigenschaft der Implikation ist ihre </a:t>
            </a:r>
            <a:r>
              <a:rPr lang="en-DE" b="1"/>
              <a:t>Transitivität</a:t>
            </a:r>
            <a:r>
              <a:rPr lang="en-DE"/>
              <a:t>:</a:t>
            </a:r>
          </a:p>
          <a:p>
            <a:pPr marL="0" indent="0" algn="ctr">
              <a:buNone/>
            </a:pPr>
            <a:r>
              <a:rPr lang="en-DE"/>
              <a:t>wenn </a:t>
            </a:r>
            <a:r>
              <a:rPr lang="en-DE">
                <a:solidFill>
                  <a:srgbClr val="FF0000"/>
                </a:solidFill>
              </a:rPr>
              <a:t>A</a:t>
            </a:r>
            <a:r>
              <a:rPr lang="en-DE"/>
              <a:t> ⇒ </a:t>
            </a:r>
            <a:r>
              <a:rPr lang="en-DE">
                <a:solidFill>
                  <a:srgbClr val="0070C0"/>
                </a:solidFill>
              </a:rPr>
              <a:t>B</a:t>
            </a:r>
            <a:r>
              <a:rPr lang="en-DE"/>
              <a:t> und </a:t>
            </a:r>
            <a:r>
              <a:rPr lang="en-DE">
                <a:solidFill>
                  <a:srgbClr val="0070C0"/>
                </a:solidFill>
              </a:rPr>
              <a:t>B</a:t>
            </a:r>
            <a:r>
              <a:rPr lang="en-DE"/>
              <a:t> ⇒ </a:t>
            </a:r>
            <a:r>
              <a:rPr lang="en-DE">
                <a:solidFill>
                  <a:srgbClr val="00B050"/>
                </a:solidFill>
              </a:rPr>
              <a:t>C</a:t>
            </a:r>
            <a:r>
              <a:rPr lang="en-DE"/>
              <a:t>, dann </a:t>
            </a:r>
            <a:r>
              <a:rPr lang="en-DE">
                <a:solidFill>
                  <a:srgbClr val="FF0000"/>
                </a:solidFill>
              </a:rPr>
              <a:t>A</a:t>
            </a:r>
            <a:r>
              <a:rPr lang="en-DE"/>
              <a:t> ⇒ </a:t>
            </a:r>
            <a:r>
              <a:rPr lang="en-DE">
                <a:solidFill>
                  <a:srgbClr val="00B050"/>
                </a:solidFill>
              </a:rPr>
              <a:t>C</a:t>
            </a:r>
          </a:p>
          <a:p>
            <a:r>
              <a:rPr lang="en-DE"/>
              <a:t>z.B. </a:t>
            </a:r>
          </a:p>
          <a:p>
            <a:pPr lvl="1"/>
            <a:r>
              <a:rPr lang="en-DE">
                <a:solidFill>
                  <a:srgbClr val="FF0000"/>
                </a:solidFill>
              </a:rPr>
              <a:t>Donald ist eine Ente</a:t>
            </a:r>
            <a:r>
              <a:rPr lang="en-DE"/>
              <a:t> ⇒ </a:t>
            </a:r>
            <a:r>
              <a:rPr lang="en-DE">
                <a:solidFill>
                  <a:srgbClr val="0070C0"/>
                </a:solidFill>
              </a:rPr>
              <a:t>Donald ist ein Vogel</a:t>
            </a:r>
          </a:p>
          <a:p>
            <a:pPr lvl="1"/>
            <a:r>
              <a:rPr lang="en-DE">
                <a:solidFill>
                  <a:srgbClr val="0070C0"/>
                </a:solidFill>
              </a:rPr>
              <a:t>Donald ist ein Vogel</a:t>
            </a:r>
            <a:r>
              <a:rPr lang="en-DE"/>
              <a:t> ⇒ </a:t>
            </a:r>
            <a:r>
              <a:rPr lang="en-DE">
                <a:solidFill>
                  <a:srgbClr val="00B050"/>
                </a:solidFill>
              </a:rPr>
              <a:t>Donald ist ein Lebewesen</a:t>
            </a:r>
          </a:p>
          <a:p>
            <a:pPr lvl="1"/>
            <a:r>
              <a:rPr lang="en-DE">
                <a:solidFill>
                  <a:srgbClr val="FF0000"/>
                </a:solidFill>
              </a:rPr>
              <a:t>Donald ist eine Ente</a:t>
            </a:r>
            <a:r>
              <a:rPr lang="en-DE"/>
              <a:t> ⇒ </a:t>
            </a:r>
            <a:r>
              <a:rPr lang="en-DE">
                <a:solidFill>
                  <a:srgbClr val="00B050"/>
                </a:solidFill>
              </a:rPr>
              <a:t>Donald ist ein Lebewesen.</a:t>
            </a:r>
          </a:p>
        </p:txBody>
      </p:sp>
      <p:sp>
        <p:nvSpPr>
          <p:cNvPr id="6" name="Text Placeholder 5">
            <a:extLst>
              <a:ext uri="{FF2B5EF4-FFF2-40B4-BE49-F238E27FC236}">
                <a16:creationId xmlns:a16="http://schemas.microsoft.com/office/drawing/2014/main" id="{40BC004F-B55D-AF4E-953C-64789D4268CC}"/>
              </a:ext>
            </a:extLst>
          </p:cNvPr>
          <p:cNvSpPr>
            <a:spLocks noGrp="1"/>
          </p:cNvSpPr>
          <p:nvPr>
            <p:ph type="body" sz="quarter" idx="15"/>
          </p:nvPr>
        </p:nvSpPr>
        <p:spPr/>
        <p:txBody>
          <a:bodyPr/>
          <a:lstStyle/>
          <a:p>
            <a:r>
              <a:rPr lang="en-DE"/>
              <a:t>Implikation</a:t>
            </a:r>
          </a:p>
        </p:txBody>
      </p:sp>
    </p:spTree>
    <p:extLst>
      <p:ext uri="{BB962C8B-B14F-4D97-AF65-F5344CB8AC3E}">
        <p14:creationId xmlns:p14="http://schemas.microsoft.com/office/powerpoint/2010/main" val="4019028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12B6-687F-A44E-8BC0-B4D258DBF8BD}"/>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D5E82608-D399-AB4E-8BCC-BC9CAD5B444D}"/>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26C0495-EB9D-9D47-8144-55399B2147A0}"/>
              </a:ext>
            </a:extLst>
          </p:cNvPr>
          <p:cNvSpPr>
            <a:spLocks noGrp="1"/>
          </p:cNvSpPr>
          <p:nvPr>
            <p:ph type="sldNum" sz="quarter" idx="12"/>
          </p:nvPr>
        </p:nvSpPr>
        <p:spPr/>
        <p:txBody>
          <a:bodyPr/>
          <a:lstStyle/>
          <a:p>
            <a:fld id="{9D195BCC-3514-4B1B-9C18-24F3D67EC549}" type="slidenum">
              <a:rPr lang="de-DE" smtClean="0"/>
              <a:t>46</a:t>
            </a:fld>
            <a:endParaRPr lang="de-DE"/>
          </a:p>
        </p:txBody>
      </p:sp>
      <p:sp>
        <p:nvSpPr>
          <p:cNvPr id="5" name="Text Placeholder 4">
            <a:extLst>
              <a:ext uri="{FF2B5EF4-FFF2-40B4-BE49-F238E27FC236}">
                <a16:creationId xmlns:a16="http://schemas.microsoft.com/office/drawing/2014/main" id="{0D813CF8-332F-1E4F-AA1E-C5EC2C6C6827}"/>
              </a:ext>
            </a:extLst>
          </p:cNvPr>
          <p:cNvSpPr>
            <a:spLocks noGrp="1"/>
          </p:cNvSpPr>
          <p:nvPr>
            <p:ph type="body" sz="quarter" idx="14"/>
          </p:nvPr>
        </p:nvSpPr>
        <p:spPr>
          <a:xfrm>
            <a:off x="490718" y="1507415"/>
            <a:ext cx="5593450" cy="3311525"/>
          </a:xfrm>
        </p:spPr>
        <p:txBody>
          <a:bodyPr/>
          <a:lstStyle/>
          <a:p>
            <a:r>
              <a:rPr lang="en-DE" b="1"/>
              <a:t>Achtung: </a:t>
            </a:r>
            <a:r>
              <a:rPr lang="en-DE"/>
              <a:t>Implikation und Implikatur sind sehr verschiedene Dinge!</a:t>
            </a:r>
          </a:p>
          <a:p>
            <a:r>
              <a:rPr lang="en-DE"/>
              <a:t>Zur Implikatur werden wir im Pragmatik-Teil mehr erfahren.</a:t>
            </a:r>
          </a:p>
          <a:p>
            <a:endParaRPr lang="en-DE"/>
          </a:p>
          <a:p>
            <a:pPr marL="0" indent="0">
              <a:buNone/>
            </a:pPr>
            <a:r>
              <a:rPr lang="en-DE" i="1"/>
              <a:t>Donald ist eine Ente </a:t>
            </a:r>
            <a:r>
              <a:rPr lang="en-DE">
                <a:solidFill>
                  <a:srgbClr val="0070C0"/>
                </a:solidFill>
              </a:rPr>
              <a:t>⇒</a:t>
            </a:r>
            <a:r>
              <a:rPr lang="en-DE"/>
              <a:t> </a:t>
            </a:r>
            <a:r>
              <a:rPr lang="en-DE" i="1"/>
              <a:t>Donald ist ein Vogel.</a:t>
            </a:r>
          </a:p>
          <a:p>
            <a:pPr marL="0" indent="0">
              <a:buNone/>
            </a:pPr>
            <a:endParaRPr lang="en-DE" i="1"/>
          </a:p>
          <a:p>
            <a:pPr marL="0" indent="0">
              <a:buNone/>
            </a:pPr>
            <a:r>
              <a:rPr lang="en-DE" i="1"/>
              <a:t>Sie hat einige von den Keksen gegessen. </a:t>
            </a:r>
            <a:r>
              <a:rPr lang="en-DE" i="1">
                <a:solidFill>
                  <a:srgbClr val="00B050"/>
                </a:solidFill>
              </a:rPr>
              <a:t>+&gt;</a:t>
            </a:r>
            <a:r>
              <a:rPr lang="en-DE" i="1"/>
              <a:t> Sie hat nicht alle Kekse gegessen.</a:t>
            </a:r>
          </a:p>
          <a:p>
            <a:pPr marL="0" indent="0">
              <a:buNone/>
            </a:pPr>
            <a:endParaRPr lang="en-DE" i="1"/>
          </a:p>
        </p:txBody>
      </p:sp>
      <p:sp>
        <p:nvSpPr>
          <p:cNvPr id="6" name="Text Placeholder 5">
            <a:extLst>
              <a:ext uri="{FF2B5EF4-FFF2-40B4-BE49-F238E27FC236}">
                <a16:creationId xmlns:a16="http://schemas.microsoft.com/office/drawing/2014/main" id="{241E71A4-E5A8-0D44-BC4F-32BAEBB410C4}"/>
              </a:ext>
            </a:extLst>
          </p:cNvPr>
          <p:cNvSpPr>
            <a:spLocks noGrp="1"/>
          </p:cNvSpPr>
          <p:nvPr>
            <p:ph type="body" sz="quarter" idx="15"/>
          </p:nvPr>
        </p:nvSpPr>
        <p:spPr/>
        <p:txBody>
          <a:bodyPr/>
          <a:lstStyle/>
          <a:p>
            <a:r>
              <a:rPr lang="en-DE"/>
              <a:t>Implikation</a:t>
            </a:r>
          </a:p>
        </p:txBody>
      </p:sp>
      <p:pic>
        <p:nvPicPr>
          <p:cNvPr id="1026" name="Picture 2" descr="Sign, Caution, Warning, Danger, Safety, Hazard, Risk">
            <a:extLst>
              <a:ext uri="{FF2B5EF4-FFF2-40B4-BE49-F238E27FC236}">
                <a16:creationId xmlns:a16="http://schemas.microsoft.com/office/drawing/2014/main" id="{05453DA9-A619-474E-A9E9-B0D23B45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68484"/>
            <a:ext cx="2485695" cy="21929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3E4DEF-EA24-C346-8266-D41771290269}"/>
              </a:ext>
            </a:extLst>
          </p:cNvPr>
          <p:cNvSpPr txBox="1"/>
          <p:nvPr/>
        </p:nvSpPr>
        <p:spPr>
          <a:xfrm>
            <a:off x="1331640" y="3439021"/>
            <a:ext cx="3096344" cy="400110"/>
          </a:xfrm>
          <a:prstGeom prst="rect">
            <a:avLst/>
          </a:prstGeom>
          <a:noFill/>
        </p:spPr>
        <p:txBody>
          <a:bodyPr wrap="square" rtlCol="0">
            <a:spAutoFit/>
          </a:bodyPr>
          <a:lstStyle/>
          <a:p>
            <a:pPr algn="ctr"/>
            <a:r>
              <a:rPr lang="en-DE" sz="2000" b="1" dirty="0" err="1">
                <a:solidFill>
                  <a:srgbClr val="0070C0"/>
                </a:solidFill>
                <a:latin typeface="Ink Free" panose="03080402000500000000" pitchFamily="66" charset="0"/>
              </a:rPr>
              <a:t>impliziert</a:t>
            </a:r>
          </a:p>
        </p:txBody>
      </p:sp>
      <p:sp>
        <p:nvSpPr>
          <p:cNvPr id="9" name="TextBox 8">
            <a:extLst>
              <a:ext uri="{FF2B5EF4-FFF2-40B4-BE49-F238E27FC236}">
                <a16:creationId xmlns:a16="http://schemas.microsoft.com/office/drawing/2014/main" id="{9B6F20B3-0FE0-3C44-AE17-8FA4B598EDA3}"/>
              </a:ext>
            </a:extLst>
          </p:cNvPr>
          <p:cNvSpPr txBox="1"/>
          <p:nvPr/>
        </p:nvSpPr>
        <p:spPr>
          <a:xfrm>
            <a:off x="3779912" y="4146122"/>
            <a:ext cx="3096344" cy="400110"/>
          </a:xfrm>
          <a:prstGeom prst="rect">
            <a:avLst/>
          </a:prstGeom>
          <a:noFill/>
        </p:spPr>
        <p:txBody>
          <a:bodyPr wrap="square" rtlCol="0">
            <a:spAutoFit/>
          </a:bodyPr>
          <a:lstStyle/>
          <a:p>
            <a:pPr algn="ctr"/>
            <a:r>
              <a:rPr lang="en-DE" sz="2000" b="1" dirty="0" err="1">
                <a:solidFill>
                  <a:srgbClr val="00B050"/>
                </a:solidFill>
                <a:latin typeface="Ink Free" panose="03080402000500000000" pitchFamily="66" charset="0"/>
              </a:rPr>
              <a:t>implikatiert</a:t>
            </a:r>
          </a:p>
        </p:txBody>
      </p:sp>
    </p:spTree>
    <p:extLst>
      <p:ext uri="{BB962C8B-B14F-4D97-AF65-F5344CB8AC3E}">
        <p14:creationId xmlns:p14="http://schemas.microsoft.com/office/powerpoint/2010/main" val="314917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12B6-687F-A44E-8BC0-B4D258DBF8BD}"/>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D5E82608-D399-AB4E-8BCC-BC9CAD5B444D}"/>
              </a:ext>
            </a:extLst>
          </p:cNvPr>
          <p:cNvSpPr>
            <a:spLocks noGrp="1"/>
          </p:cNvSpPr>
          <p:nvPr>
            <p:ph type="ftr" sz="quarter" idx="11"/>
          </p:nvPr>
        </p:nvSpPr>
        <p:spPr/>
        <p:txBody>
          <a:bodyPr/>
          <a:lstStyle/>
          <a:p>
            <a:r>
              <a:rPr lang="de-DE"/>
              <a:t>(Löbner 2015: 202)</a:t>
            </a:r>
          </a:p>
        </p:txBody>
      </p:sp>
      <p:sp>
        <p:nvSpPr>
          <p:cNvPr id="4" name="Slide Number Placeholder 3">
            <a:extLst>
              <a:ext uri="{FF2B5EF4-FFF2-40B4-BE49-F238E27FC236}">
                <a16:creationId xmlns:a16="http://schemas.microsoft.com/office/drawing/2014/main" id="{226C0495-EB9D-9D47-8144-55399B2147A0}"/>
              </a:ext>
            </a:extLst>
          </p:cNvPr>
          <p:cNvSpPr>
            <a:spLocks noGrp="1"/>
          </p:cNvSpPr>
          <p:nvPr>
            <p:ph type="sldNum" sz="quarter" idx="12"/>
          </p:nvPr>
        </p:nvSpPr>
        <p:spPr/>
        <p:txBody>
          <a:bodyPr/>
          <a:lstStyle/>
          <a:p>
            <a:fld id="{9D195BCC-3514-4B1B-9C18-24F3D67EC549}" type="slidenum">
              <a:rPr lang="de-DE" smtClean="0"/>
              <a:t>47</a:t>
            </a:fld>
            <a:endParaRPr lang="de-DE"/>
          </a:p>
        </p:txBody>
      </p:sp>
      <p:sp>
        <p:nvSpPr>
          <p:cNvPr id="5" name="Text Placeholder 4">
            <a:extLst>
              <a:ext uri="{FF2B5EF4-FFF2-40B4-BE49-F238E27FC236}">
                <a16:creationId xmlns:a16="http://schemas.microsoft.com/office/drawing/2014/main" id="{0D813CF8-332F-1E4F-AA1E-C5EC2C6C6827}"/>
              </a:ext>
            </a:extLst>
          </p:cNvPr>
          <p:cNvSpPr>
            <a:spLocks noGrp="1"/>
          </p:cNvSpPr>
          <p:nvPr>
            <p:ph type="body" sz="quarter" idx="14"/>
          </p:nvPr>
        </p:nvSpPr>
        <p:spPr>
          <a:xfrm>
            <a:off x="490718" y="1507415"/>
            <a:ext cx="5593450" cy="3311525"/>
          </a:xfrm>
        </p:spPr>
        <p:txBody>
          <a:bodyPr/>
          <a:lstStyle/>
          <a:p>
            <a:r>
              <a:rPr lang="en-DE" b="1"/>
              <a:t>Achtung: </a:t>
            </a:r>
            <a:r>
              <a:rPr lang="en-DE"/>
              <a:t>Implikation liegt nur vor, wenn eine streng logische Entailment-Relation zwischen A und B vorliegt.</a:t>
            </a:r>
          </a:p>
          <a:p>
            <a:endParaRPr lang="en-DE" i="1"/>
          </a:p>
          <a:p>
            <a:r>
              <a:rPr lang="en-DE"/>
              <a:t>Beispiele, in denen </a:t>
            </a:r>
            <a:r>
              <a:rPr lang="en-DE" b="1"/>
              <a:t>keine </a:t>
            </a:r>
            <a:r>
              <a:rPr lang="en-DE"/>
              <a:t>Implikation vorliegt:</a:t>
            </a:r>
          </a:p>
          <a:p>
            <a:endParaRPr lang="en-DE"/>
          </a:p>
          <a:p>
            <a:pPr marL="0" indent="0">
              <a:buNone/>
            </a:pPr>
            <a:r>
              <a:rPr lang="en-DE" i="1"/>
              <a:t>Das Bier ist im Kühlschrank. </a:t>
            </a:r>
            <a:r>
              <a:rPr lang="en-DE"/>
              <a:t>⇏</a:t>
            </a:r>
            <a:r>
              <a:rPr lang="en-DE" i="1"/>
              <a:t> Das Bier ist kühl.</a:t>
            </a:r>
          </a:p>
          <a:p>
            <a:pPr marL="0" indent="0">
              <a:buNone/>
            </a:pPr>
            <a:r>
              <a:rPr lang="en-DE" i="1"/>
              <a:t>Gabi sagt, sie sei müde. </a:t>
            </a:r>
            <a:r>
              <a:rPr lang="en-DE"/>
              <a:t>⇏ </a:t>
            </a:r>
            <a:r>
              <a:rPr lang="en-DE" i="1"/>
              <a:t>Gabi ist müde.</a:t>
            </a:r>
          </a:p>
        </p:txBody>
      </p:sp>
      <p:sp>
        <p:nvSpPr>
          <p:cNvPr id="6" name="Text Placeholder 5">
            <a:extLst>
              <a:ext uri="{FF2B5EF4-FFF2-40B4-BE49-F238E27FC236}">
                <a16:creationId xmlns:a16="http://schemas.microsoft.com/office/drawing/2014/main" id="{241E71A4-E5A8-0D44-BC4F-32BAEBB410C4}"/>
              </a:ext>
            </a:extLst>
          </p:cNvPr>
          <p:cNvSpPr>
            <a:spLocks noGrp="1"/>
          </p:cNvSpPr>
          <p:nvPr>
            <p:ph type="body" sz="quarter" idx="15"/>
          </p:nvPr>
        </p:nvSpPr>
        <p:spPr/>
        <p:txBody>
          <a:bodyPr/>
          <a:lstStyle/>
          <a:p>
            <a:r>
              <a:rPr lang="en-DE"/>
              <a:t>Implikation</a:t>
            </a:r>
          </a:p>
        </p:txBody>
      </p:sp>
      <p:pic>
        <p:nvPicPr>
          <p:cNvPr id="1026" name="Picture 2" descr="Sign, Caution, Warning, Danger, Safety, Hazard, Risk">
            <a:extLst>
              <a:ext uri="{FF2B5EF4-FFF2-40B4-BE49-F238E27FC236}">
                <a16:creationId xmlns:a16="http://schemas.microsoft.com/office/drawing/2014/main" id="{05453DA9-A619-474E-A9E9-B0D23B450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68484"/>
            <a:ext cx="2485695" cy="219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92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7A97-F1F8-784A-8136-1A6C503E76CF}"/>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ED99BB96-8FA0-5D48-A845-4EE3FDAE9101}"/>
              </a:ext>
            </a:extLst>
          </p:cNvPr>
          <p:cNvSpPr>
            <a:spLocks noGrp="1"/>
          </p:cNvSpPr>
          <p:nvPr>
            <p:ph type="ftr" sz="quarter" idx="11"/>
          </p:nvPr>
        </p:nvSpPr>
        <p:spPr/>
        <p:txBody>
          <a:bodyPr/>
          <a:lstStyle/>
          <a:p>
            <a:r>
              <a:rPr lang="de-DE"/>
              <a:t>(Löbner 2015: 203-205)</a:t>
            </a:r>
          </a:p>
        </p:txBody>
      </p:sp>
      <p:sp>
        <p:nvSpPr>
          <p:cNvPr id="4" name="Slide Number Placeholder 3">
            <a:extLst>
              <a:ext uri="{FF2B5EF4-FFF2-40B4-BE49-F238E27FC236}">
                <a16:creationId xmlns:a16="http://schemas.microsoft.com/office/drawing/2014/main" id="{BA786DB3-C9C5-3D4C-808B-F07BF3911DEB}"/>
              </a:ext>
            </a:extLst>
          </p:cNvPr>
          <p:cNvSpPr>
            <a:spLocks noGrp="1"/>
          </p:cNvSpPr>
          <p:nvPr>
            <p:ph type="sldNum" sz="quarter" idx="12"/>
          </p:nvPr>
        </p:nvSpPr>
        <p:spPr/>
        <p:txBody>
          <a:bodyPr/>
          <a:lstStyle/>
          <a:p>
            <a:fld id="{9D195BCC-3514-4B1B-9C18-24F3D67EC549}" type="slidenum">
              <a:rPr lang="de-DE" smtClean="0"/>
              <a:t>48</a:t>
            </a:fld>
            <a:endParaRPr lang="de-DE"/>
          </a:p>
        </p:txBody>
      </p:sp>
      <p:sp>
        <p:nvSpPr>
          <p:cNvPr id="5" name="Text Placeholder 4">
            <a:extLst>
              <a:ext uri="{FF2B5EF4-FFF2-40B4-BE49-F238E27FC236}">
                <a16:creationId xmlns:a16="http://schemas.microsoft.com/office/drawing/2014/main" id="{EB1AE881-C3FB-9C4B-B8CF-678F0B5D20A4}"/>
              </a:ext>
            </a:extLst>
          </p:cNvPr>
          <p:cNvSpPr>
            <a:spLocks noGrp="1"/>
          </p:cNvSpPr>
          <p:nvPr>
            <p:ph type="body" sz="quarter" idx="14"/>
          </p:nvPr>
        </p:nvSpPr>
        <p:spPr>
          <a:xfrm>
            <a:off x="3275856" y="1545752"/>
            <a:ext cx="5346706" cy="3311525"/>
          </a:xfrm>
        </p:spPr>
        <p:txBody>
          <a:bodyPr/>
          <a:lstStyle/>
          <a:p>
            <a:r>
              <a:rPr lang="en-DE"/>
              <a:t>= wechselseitige Implikation</a:t>
            </a:r>
          </a:p>
          <a:p>
            <a:r>
              <a:rPr lang="en-DE"/>
              <a:t>wenn A wahr ist, dann ist auch B wahr – und umgekehrt</a:t>
            </a:r>
          </a:p>
          <a:p>
            <a:r>
              <a:rPr lang="en-DE"/>
              <a:t>wenn A falsch ist, dann ist auch B falsch – und umgekehrt.</a:t>
            </a:r>
          </a:p>
          <a:p>
            <a:endParaRPr lang="en-DE"/>
          </a:p>
          <a:p>
            <a:pPr marL="0" indent="0">
              <a:buNone/>
            </a:pPr>
            <a:r>
              <a:rPr lang="en-DE" i="1"/>
              <a:t>Jedes Los gewinnt. </a:t>
            </a:r>
            <a:r>
              <a:rPr lang="en-DE"/>
              <a:t>⇔</a:t>
            </a:r>
            <a:r>
              <a:rPr lang="en-DE" i="1"/>
              <a:t> Kein Los verliert. </a:t>
            </a:r>
          </a:p>
        </p:txBody>
      </p:sp>
      <p:sp>
        <p:nvSpPr>
          <p:cNvPr id="6" name="Text Placeholder 5">
            <a:extLst>
              <a:ext uri="{FF2B5EF4-FFF2-40B4-BE49-F238E27FC236}">
                <a16:creationId xmlns:a16="http://schemas.microsoft.com/office/drawing/2014/main" id="{9DFF6108-A917-6646-BC19-7887A5670001}"/>
              </a:ext>
            </a:extLst>
          </p:cNvPr>
          <p:cNvSpPr>
            <a:spLocks noGrp="1"/>
          </p:cNvSpPr>
          <p:nvPr>
            <p:ph type="body" sz="quarter" idx="15"/>
          </p:nvPr>
        </p:nvSpPr>
        <p:spPr/>
        <p:txBody>
          <a:bodyPr/>
          <a:lstStyle/>
          <a:p>
            <a:r>
              <a:rPr lang="en-DE"/>
              <a:t>Logische Äquivalenz</a:t>
            </a:r>
          </a:p>
        </p:txBody>
      </p:sp>
      <p:graphicFrame>
        <p:nvGraphicFramePr>
          <p:cNvPr id="7" name="Table 7">
            <a:extLst>
              <a:ext uri="{FF2B5EF4-FFF2-40B4-BE49-F238E27FC236}">
                <a16:creationId xmlns:a16="http://schemas.microsoft.com/office/drawing/2014/main" id="{6C51C3BB-A442-B045-88A5-7ABBEE98F733}"/>
              </a:ext>
            </a:extLst>
          </p:cNvPr>
          <p:cNvGraphicFramePr>
            <a:graphicFrameLocks noGrp="1"/>
          </p:cNvGraphicFramePr>
          <p:nvPr>
            <p:extLst>
              <p:ext uri="{D42A27DB-BD31-4B8C-83A1-F6EECF244321}">
                <p14:modId xmlns:p14="http://schemas.microsoft.com/office/powerpoint/2010/main" val="2478884694"/>
              </p:ext>
            </p:extLst>
          </p:nvPr>
        </p:nvGraphicFramePr>
        <p:xfrm>
          <a:off x="499261" y="1717786"/>
          <a:ext cx="2610403" cy="2657088"/>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86864">
                <a:tc gridSpan="3">
                  <a:txBody>
                    <a:bodyPr/>
                    <a:lstStyle/>
                    <a:p>
                      <a:pPr algn="ctr"/>
                      <a:r>
                        <a:rPr lang="en-DE"/>
                        <a:t>Log. Äquivalenz</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b="1"/>
                        <a:t>A</a:t>
                      </a:r>
                    </a:p>
                  </a:txBody>
                  <a:tcPr anchor="ctr"/>
                </a:tc>
                <a:tc>
                  <a:txBody>
                    <a:bodyPr/>
                    <a:lstStyle/>
                    <a:p>
                      <a:pPr algn="ctr"/>
                      <a:r>
                        <a:rPr lang="en-DE" b="1"/>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tc>
                <a:tc>
                  <a:txBody>
                    <a:bodyPr/>
                    <a:lstStyle/>
                    <a:p>
                      <a:pPr algn="ctr"/>
                      <a:r>
                        <a:rPr lang="en-DE"/>
                        <a:t>1</a:t>
                      </a:r>
                    </a:p>
                  </a:txBody>
                  <a:tcPr anchor="ctr"/>
                </a:tc>
                <a:tc>
                  <a:txBody>
                    <a:bodyPr/>
                    <a:lstStyle/>
                    <a:p>
                      <a:endParaRPr lang="en-DE"/>
                    </a:p>
                  </a:txBody>
                  <a:tcPr>
                    <a:no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rgbClr val="FF0000"/>
                    </a:solidFill>
                  </a:tcPr>
                </a:tc>
                <a:tc>
                  <a:txBody>
                    <a:bodyPr/>
                    <a:lstStyle/>
                    <a:p>
                      <a:pPr algn="ctr"/>
                      <a:r>
                        <a:rPr lang="en-DE"/>
                        <a:t>0</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058264122"/>
                  </a:ext>
                </a:extLst>
              </a:tr>
              <a:tr h="370840">
                <a:tc>
                  <a:txBody>
                    <a:bodyPr/>
                    <a:lstStyle/>
                    <a:p>
                      <a:pPr algn="ctr"/>
                      <a:r>
                        <a:rPr lang="en-DE"/>
                        <a:t>0</a:t>
                      </a:r>
                    </a:p>
                  </a:txBody>
                  <a:tcPr anchor="ctr">
                    <a:solidFill>
                      <a:srgbClr val="FF0000"/>
                    </a:solidFill>
                  </a:tcPr>
                </a:tc>
                <a:tc>
                  <a:txBody>
                    <a:bodyPr/>
                    <a:lstStyle/>
                    <a:p>
                      <a:pPr algn="ctr"/>
                      <a:r>
                        <a:rPr lang="en-DE"/>
                        <a:t>1</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2632571561"/>
                  </a:ext>
                </a:extLst>
              </a:tr>
              <a:tr h="370840">
                <a:tc>
                  <a:txBody>
                    <a:bodyPr/>
                    <a:lstStyle/>
                    <a:p>
                      <a:pPr algn="ctr"/>
                      <a:r>
                        <a:rPr lang="en-DE"/>
                        <a:t>0</a:t>
                      </a:r>
                    </a:p>
                  </a:txBody>
                  <a:tcPr anchor="ctr"/>
                </a:tc>
                <a:tc>
                  <a:txBody>
                    <a:bodyPr/>
                    <a:lstStyle/>
                    <a:p>
                      <a:pPr algn="ctr"/>
                      <a:r>
                        <a:rPr lang="en-DE"/>
                        <a:t>0</a:t>
                      </a:r>
                    </a:p>
                  </a:txBody>
                  <a:tcPr anchor="ctr"/>
                </a:tc>
                <a:tc>
                  <a:txBody>
                    <a:bodyPr/>
                    <a:lstStyle/>
                    <a:p>
                      <a:endParaRPr lang="en-DE"/>
                    </a:p>
                  </a:txBody>
                  <a:tcPr>
                    <a:noFill/>
                  </a:tcPr>
                </a:tc>
                <a:extLst>
                  <a:ext uri="{0D108BD9-81ED-4DB2-BD59-A6C34878D82A}">
                    <a16:rowId xmlns:a16="http://schemas.microsoft.com/office/drawing/2014/main" val="1855023534"/>
                  </a:ext>
                </a:extLst>
              </a:tr>
            </a:tbl>
          </a:graphicData>
        </a:graphic>
      </p:graphicFrame>
    </p:spTree>
    <p:extLst>
      <p:ext uri="{BB962C8B-B14F-4D97-AF65-F5344CB8AC3E}">
        <p14:creationId xmlns:p14="http://schemas.microsoft.com/office/powerpoint/2010/main" val="291793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5463-71E0-0B44-94D3-35125DA45B2C}"/>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0C8BA4AB-41EA-6E4E-AF67-72860282ED57}"/>
              </a:ext>
            </a:extLst>
          </p:cNvPr>
          <p:cNvSpPr>
            <a:spLocks noGrp="1"/>
          </p:cNvSpPr>
          <p:nvPr>
            <p:ph type="ftr" sz="quarter" idx="11"/>
          </p:nvPr>
        </p:nvSpPr>
        <p:spPr/>
        <p:txBody>
          <a:bodyPr/>
          <a:lstStyle/>
          <a:p>
            <a:r>
              <a:rPr lang="de-DE"/>
              <a:t>(Löbner 2015: 203-205)</a:t>
            </a:r>
          </a:p>
        </p:txBody>
      </p:sp>
      <p:sp>
        <p:nvSpPr>
          <p:cNvPr id="4" name="Slide Number Placeholder 3">
            <a:extLst>
              <a:ext uri="{FF2B5EF4-FFF2-40B4-BE49-F238E27FC236}">
                <a16:creationId xmlns:a16="http://schemas.microsoft.com/office/drawing/2014/main" id="{25FECB8C-3999-9F47-A104-505849C8FDB9}"/>
              </a:ext>
            </a:extLst>
          </p:cNvPr>
          <p:cNvSpPr>
            <a:spLocks noGrp="1"/>
          </p:cNvSpPr>
          <p:nvPr>
            <p:ph type="sldNum" sz="quarter" idx="12"/>
          </p:nvPr>
        </p:nvSpPr>
        <p:spPr/>
        <p:txBody>
          <a:bodyPr/>
          <a:lstStyle/>
          <a:p>
            <a:fld id="{9D195BCC-3514-4B1B-9C18-24F3D67EC549}" type="slidenum">
              <a:rPr lang="de-DE" smtClean="0"/>
              <a:t>49</a:t>
            </a:fld>
            <a:endParaRPr lang="de-DE"/>
          </a:p>
        </p:txBody>
      </p:sp>
      <p:sp>
        <p:nvSpPr>
          <p:cNvPr id="5" name="Text Placeholder 4">
            <a:extLst>
              <a:ext uri="{FF2B5EF4-FFF2-40B4-BE49-F238E27FC236}">
                <a16:creationId xmlns:a16="http://schemas.microsoft.com/office/drawing/2014/main" id="{23C4BCC2-C26C-8E47-A691-0802928AC5E8}"/>
              </a:ext>
            </a:extLst>
          </p:cNvPr>
          <p:cNvSpPr>
            <a:spLocks noGrp="1"/>
          </p:cNvSpPr>
          <p:nvPr>
            <p:ph type="body" sz="quarter" idx="14"/>
          </p:nvPr>
        </p:nvSpPr>
        <p:spPr>
          <a:xfrm>
            <a:off x="3275856" y="1545752"/>
            <a:ext cx="5346706" cy="3311525"/>
          </a:xfrm>
        </p:spPr>
        <p:txBody>
          <a:bodyPr/>
          <a:lstStyle/>
          <a:p>
            <a:r>
              <a:rPr lang="en-DE"/>
              <a:t>Im Falle der Kontrarietät schließen sich A und B gegenseitig aus, sind also </a:t>
            </a:r>
            <a:r>
              <a:rPr lang="en-DE" b="1"/>
              <a:t>inkompatibel</a:t>
            </a:r>
          </a:p>
          <a:p>
            <a:pPr marL="0" indent="0" algn="ctr">
              <a:buNone/>
            </a:pPr>
            <a:endParaRPr lang="en-DE" sz="900"/>
          </a:p>
          <a:p>
            <a:pPr marL="0" indent="0" algn="ctr">
              <a:buNone/>
            </a:pPr>
            <a:r>
              <a:rPr lang="en-DE" i="1"/>
              <a:t>Köln ist kleiner als Düsseldorf. / Düsseldorf ist kleiner als Köln.</a:t>
            </a:r>
          </a:p>
          <a:p>
            <a:endParaRPr lang="en-DE" sz="900" b="1"/>
          </a:p>
          <a:p>
            <a:r>
              <a:rPr lang="en-DE"/>
              <a:t>zwei konträre Sätze können nicht beide wahr sein, aber die Definition lässt zu, dass beide falsch sind.</a:t>
            </a:r>
          </a:p>
          <a:p>
            <a:pPr marL="0" indent="0" algn="ctr">
              <a:buNone/>
            </a:pPr>
            <a:r>
              <a:rPr lang="en-DE" i="1"/>
              <a:t>es ist heiß. / es ist kalt.</a:t>
            </a:r>
          </a:p>
          <a:p>
            <a:endParaRPr lang="en-DE"/>
          </a:p>
        </p:txBody>
      </p:sp>
      <p:sp>
        <p:nvSpPr>
          <p:cNvPr id="6" name="Text Placeholder 5">
            <a:extLst>
              <a:ext uri="{FF2B5EF4-FFF2-40B4-BE49-F238E27FC236}">
                <a16:creationId xmlns:a16="http://schemas.microsoft.com/office/drawing/2014/main" id="{1A931F29-86B5-364A-8864-473C17A51625}"/>
              </a:ext>
            </a:extLst>
          </p:cNvPr>
          <p:cNvSpPr>
            <a:spLocks noGrp="1"/>
          </p:cNvSpPr>
          <p:nvPr>
            <p:ph type="body" sz="quarter" idx="15"/>
          </p:nvPr>
        </p:nvSpPr>
        <p:spPr/>
        <p:txBody>
          <a:bodyPr/>
          <a:lstStyle/>
          <a:p>
            <a:r>
              <a:rPr lang="en-DE"/>
              <a:t>Kontrarietät</a:t>
            </a:r>
          </a:p>
        </p:txBody>
      </p:sp>
      <p:graphicFrame>
        <p:nvGraphicFramePr>
          <p:cNvPr id="7" name="Table 7">
            <a:extLst>
              <a:ext uri="{FF2B5EF4-FFF2-40B4-BE49-F238E27FC236}">
                <a16:creationId xmlns:a16="http://schemas.microsoft.com/office/drawing/2014/main" id="{107A057F-3652-B54E-BE9B-828DE3CCD9A7}"/>
              </a:ext>
            </a:extLst>
          </p:cNvPr>
          <p:cNvGraphicFramePr>
            <a:graphicFrameLocks noGrp="1"/>
          </p:cNvGraphicFramePr>
          <p:nvPr>
            <p:extLst>
              <p:ext uri="{D42A27DB-BD31-4B8C-83A1-F6EECF244321}">
                <p14:modId xmlns:p14="http://schemas.microsoft.com/office/powerpoint/2010/main" val="3139803673"/>
              </p:ext>
            </p:extLst>
          </p:nvPr>
        </p:nvGraphicFramePr>
        <p:xfrm>
          <a:off x="499261" y="1717786"/>
          <a:ext cx="2610403" cy="2657088"/>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86864">
                <a:tc gridSpan="3">
                  <a:txBody>
                    <a:bodyPr/>
                    <a:lstStyle/>
                    <a:p>
                      <a:pPr algn="ctr"/>
                      <a:r>
                        <a:rPr lang="en-DE"/>
                        <a:t>Kontrarietät</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b="1"/>
                        <a:t>A</a:t>
                      </a:r>
                    </a:p>
                  </a:txBody>
                  <a:tcPr anchor="ctr"/>
                </a:tc>
                <a:tc>
                  <a:txBody>
                    <a:bodyPr/>
                    <a:lstStyle/>
                    <a:p>
                      <a:pPr algn="ctr"/>
                      <a:r>
                        <a:rPr lang="en-DE" b="1"/>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solidFill>
                      <a:srgbClr val="FF0000"/>
                    </a:solidFill>
                  </a:tcPr>
                </a:tc>
                <a:tc>
                  <a:txBody>
                    <a:bodyPr/>
                    <a:lstStyle/>
                    <a:p>
                      <a:pPr algn="ctr"/>
                      <a:r>
                        <a:rPr lang="en-DE"/>
                        <a:t>1</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chemeClr val="bg1">
                        <a:lumMod val="75000"/>
                      </a:schemeClr>
                    </a:solidFill>
                  </a:tcPr>
                </a:tc>
                <a:tc>
                  <a:txBody>
                    <a:bodyPr/>
                    <a:lstStyle/>
                    <a:p>
                      <a:pPr algn="ctr"/>
                      <a:r>
                        <a:rPr lang="en-DE"/>
                        <a:t>0</a:t>
                      </a:r>
                    </a:p>
                  </a:txBody>
                  <a:tcPr anchor="ctr">
                    <a:solidFill>
                      <a:schemeClr val="bg1">
                        <a:lumMod val="75000"/>
                      </a:schemeClr>
                    </a:solidFill>
                  </a:tcPr>
                </a:tc>
                <a:tc>
                  <a:txBody>
                    <a:bodyPr/>
                    <a:lstStyle/>
                    <a:p>
                      <a:endParaRPr lang="en-DE" b="1"/>
                    </a:p>
                  </a:txBody>
                  <a:tcPr>
                    <a:noFill/>
                  </a:tcPr>
                </a:tc>
                <a:extLst>
                  <a:ext uri="{0D108BD9-81ED-4DB2-BD59-A6C34878D82A}">
                    <a16:rowId xmlns:a16="http://schemas.microsoft.com/office/drawing/2014/main" val="1058264122"/>
                  </a:ext>
                </a:extLst>
              </a:tr>
              <a:tr h="370840">
                <a:tc>
                  <a:txBody>
                    <a:bodyPr/>
                    <a:lstStyle/>
                    <a:p>
                      <a:pPr algn="ctr"/>
                      <a:r>
                        <a:rPr lang="en-DE"/>
                        <a:t>0</a:t>
                      </a:r>
                    </a:p>
                  </a:txBody>
                  <a:tcPr anchor="ctr">
                    <a:solidFill>
                      <a:schemeClr val="bg1">
                        <a:lumMod val="85000"/>
                      </a:schemeClr>
                    </a:solidFill>
                  </a:tcPr>
                </a:tc>
                <a:tc>
                  <a:txBody>
                    <a:bodyPr/>
                    <a:lstStyle/>
                    <a:p>
                      <a:pPr algn="ctr"/>
                      <a:r>
                        <a:rPr lang="en-DE"/>
                        <a:t>1</a:t>
                      </a:r>
                    </a:p>
                  </a:txBody>
                  <a:tcPr anchor="ctr">
                    <a:solidFill>
                      <a:schemeClr val="bg1">
                        <a:lumMod val="85000"/>
                      </a:schemeClr>
                    </a:solidFill>
                  </a:tcPr>
                </a:tc>
                <a:tc>
                  <a:txBody>
                    <a:bodyPr/>
                    <a:lstStyle/>
                    <a:p>
                      <a:endParaRPr lang="en-DE" b="1"/>
                    </a:p>
                  </a:txBody>
                  <a:tcPr>
                    <a:noFill/>
                  </a:tcPr>
                </a:tc>
                <a:extLst>
                  <a:ext uri="{0D108BD9-81ED-4DB2-BD59-A6C34878D82A}">
                    <a16:rowId xmlns:a16="http://schemas.microsoft.com/office/drawing/2014/main" val="2632571561"/>
                  </a:ext>
                </a:extLst>
              </a:tr>
              <a:tr h="370840">
                <a:tc>
                  <a:txBody>
                    <a:bodyPr/>
                    <a:lstStyle/>
                    <a:p>
                      <a:pPr algn="ctr"/>
                      <a:r>
                        <a:rPr lang="en-DE"/>
                        <a:t>0</a:t>
                      </a:r>
                    </a:p>
                  </a:txBody>
                  <a:tcPr anchor="ctr"/>
                </a:tc>
                <a:tc>
                  <a:txBody>
                    <a:bodyPr/>
                    <a:lstStyle/>
                    <a:p>
                      <a:pPr algn="ctr"/>
                      <a:r>
                        <a:rPr lang="en-DE"/>
                        <a:t>0</a:t>
                      </a:r>
                    </a:p>
                  </a:txBody>
                  <a:tcPr anchor="ctr"/>
                </a:tc>
                <a:tc>
                  <a:txBody>
                    <a:bodyPr/>
                    <a:lstStyle/>
                    <a:p>
                      <a:endParaRPr lang="en-DE"/>
                    </a:p>
                  </a:txBody>
                  <a:tcPr>
                    <a:noFill/>
                  </a:tcPr>
                </a:tc>
                <a:extLst>
                  <a:ext uri="{0D108BD9-81ED-4DB2-BD59-A6C34878D82A}">
                    <a16:rowId xmlns:a16="http://schemas.microsoft.com/office/drawing/2014/main" val="1855023534"/>
                  </a:ext>
                </a:extLst>
              </a:tr>
            </a:tbl>
          </a:graphicData>
        </a:graphic>
      </p:graphicFrame>
    </p:spTree>
    <p:extLst>
      <p:ext uri="{BB962C8B-B14F-4D97-AF65-F5344CB8AC3E}">
        <p14:creationId xmlns:p14="http://schemas.microsoft.com/office/powerpoint/2010/main" val="237476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2463-C221-E94E-B794-DEF6A757FA26}"/>
              </a:ext>
            </a:extLst>
          </p:cNvPr>
          <p:cNvSpPr>
            <a:spLocks noGrp="1"/>
          </p:cNvSpPr>
          <p:nvPr>
            <p:ph type="title"/>
          </p:nvPr>
        </p:nvSpPr>
        <p:spPr/>
        <p:txBody>
          <a:bodyPr/>
          <a:lstStyle/>
          <a:p>
            <a:r>
              <a:rPr lang="en-DE"/>
              <a:t>Noch einmal: Was ist Bedeutung?</a:t>
            </a:r>
          </a:p>
        </p:txBody>
      </p:sp>
      <p:sp>
        <p:nvSpPr>
          <p:cNvPr id="3" name="Footer Placeholder 2">
            <a:extLst>
              <a:ext uri="{FF2B5EF4-FFF2-40B4-BE49-F238E27FC236}">
                <a16:creationId xmlns:a16="http://schemas.microsoft.com/office/drawing/2014/main" id="{736B8F3C-019F-384D-A828-1E4FA313D2B8}"/>
              </a:ext>
            </a:extLst>
          </p:cNvPr>
          <p:cNvSpPr>
            <a:spLocks noGrp="1"/>
          </p:cNvSpPr>
          <p:nvPr>
            <p:ph type="ftr" sz="quarter" idx="11"/>
          </p:nvPr>
        </p:nvSpPr>
        <p:spPr/>
        <p:txBody>
          <a:bodyPr/>
          <a:lstStyle/>
          <a:p>
            <a:r>
              <a:rPr lang="de-DE"/>
              <a:t>(Meibauer et al. 2015, Kap. 5.1.4)</a:t>
            </a:r>
          </a:p>
        </p:txBody>
      </p:sp>
      <p:sp>
        <p:nvSpPr>
          <p:cNvPr id="4" name="Slide Number Placeholder 3">
            <a:extLst>
              <a:ext uri="{FF2B5EF4-FFF2-40B4-BE49-F238E27FC236}">
                <a16:creationId xmlns:a16="http://schemas.microsoft.com/office/drawing/2014/main" id="{22C46B61-C937-C044-9971-741F79FDD601}"/>
              </a:ext>
            </a:extLst>
          </p:cNvPr>
          <p:cNvSpPr>
            <a:spLocks noGrp="1"/>
          </p:cNvSpPr>
          <p:nvPr>
            <p:ph type="sldNum" sz="quarter" idx="12"/>
          </p:nvPr>
        </p:nvSpPr>
        <p:spPr/>
        <p:txBody>
          <a:bodyPr/>
          <a:lstStyle/>
          <a:p>
            <a:fld id="{9D195BCC-3514-4B1B-9C18-24F3D67EC549}" type="slidenum">
              <a:rPr lang="de-DE" smtClean="0"/>
              <a:t>5</a:t>
            </a:fld>
            <a:endParaRPr lang="de-DE"/>
          </a:p>
        </p:txBody>
      </p:sp>
      <p:sp>
        <p:nvSpPr>
          <p:cNvPr id="5" name="Text Placeholder 4">
            <a:extLst>
              <a:ext uri="{FF2B5EF4-FFF2-40B4-BE49-F238E27FC236}">
                <a16:creationId xmlns:a16="http://schemas.microsoft.com/office/drawing/2014/main" id="{C8CE5BEA-112E-AD43-BEE2-D4D0D62F0E56}"/>
              </a:ext>
            </a:extLst>
          </p:cNvPr>
          <p:cNvSpPr>
            <a:spLocks noGrp="1"/>
          </p:cNvSpPr>
          <p:nvPr>
            <p:ph type="body" sz="quarter" idx="14"/>
          </p:nvPr>
        </p:nvSpPr>
        <p:spPr/>
        <p:txBody>
          <a:bodyPr/>
          <a:lstStyle/>
          <a:p>
            <a:r>
              <a:rPr lang="en-DE">
                <a:solidFill>
                  <a:srgbClr val="0070C0"/>
                </a:solidFill>
              </a:rPr>
              <a:t>realistische Antwort: </a:t>
            </a:r>
            <a:r>
              <a:rPr lang="en-DE"/>
              <a:t>Bedeutung sprachlicher Zeichen liegt in ihrer Beziehung zu Dingen in der Welt (z.B. früher Wittgenstein, Carnap, Montague)</a:t>
            </a:r>
          </a:p>
          <a:p>
            <a:endParaRPr lang="en-DE" sz="1200"/>
          </a:p>
          <a:p>
            <a:r>
              <a:rPr lang="en-DE">
                <a:solidFill>
                  <a:srgbClr val="0070C0"/>
                </a:solidFill>
              </a:rPr>
              <a:t>kognitivistische Antwort: </a:t>
            </a:r>
            <a:r>
              <a:rPr lang="en-DE"/>
              <a:t>Bedeutung eines sprachlichen Zeichens liegt in seiner Zuordnung zu mentalen Repräsentationen (z.B. Lakoff, Jackendoff)</a:t>
            </a:r>
          </a:p>
          <a:p>
            <a:endParaRPr lang="en-DE" sz="1200"/>
          </a:p>
          <a:p>
            <a:r>
              <a:rPr lang="en-DE">
                <a:solidFill>
                  <a:srgbClr val="0070C0"/>
                </a:solidFill>
              </a:rPr>
              <a:t>gebrauchsbasierte Antwort: </a:t>
            </a:r>
            <a:r>
              <a:rPr lang="en-DE"/>
              <a:t>Schwerpunkt auf Interaktion zwischen kommunizierenden Menschen; Bedeutung sprachlicher Zeichen liegt in ihrem Gebrauch (z.B. später Wittgenstein, Austin, Grice)</a:t>
            </a:r>
          </a:p>
          <a:p>
            <a:endParaRPr lang="en-DE"/>
          </a:p>
          <a:p>
            <a:endParaRPr lang="en-DE"/>
          </a:p>
          <a:p>
            <a:endParaRPr lang="en-DE"/>
          </a:p>
          <a:p>
            <a:endParaRPr lang="en-DE"/>
          </a:p>
        </p:txBody>
      </p:sp>
      <p:sp>
        <p:nvSpPr>
          <p:cNvPr id="6" name="Text Placeholder 5">
            <a:extLst>
              <a:ext uri="{FF2B5EF4-FFF2-40B4-BE49-F238E27FC236}">
                <a16:creationId xmlns:a16="http://schemas.microsoft.com/office/drawing/2014/main" id="{FF38DFE8-898A-F94C-93F5-A6D47B05E034}"/>
              </a:ext>
            </a:extLst>
          </p:cNvPr>
          <p:cNvSpPr>
            <a:spLocks noGrp="1"/>
          </p:cNvSpPr>
          <p:nvPr>
            <p:ph type="body" sz="quarter" idx="15"/>
          </p:nvPr>
        </p:nvSpPr>
        <p:spPr/>
        <p:txBody>
          <a:bodyPr/>
          <a:lstStyle/>
          <a:p>
            <a:r>
              <a:rPr lang="en-DE"/>
              <a:t>Drei Antworten</a:t>
            </a:r>
          </a:p>
        </p:txBody>
      </p:sp>
    </p:spTree>
    <p:extLst>
      <p:ext uri="{BB962C8B-B14F-4D97-AF65-F5344CB8AC3E}">
        <p14:creationId xmlns:p14="http://schemas.microsoft.com/office/powerpoint/2010/main" val="353319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4C3A-2DE9-FC45-8C39-3ED251EAC5C5}"/>
              </a:ext>
            </a:extLst>
          </p:cNvPr>
          <p:cNvSpPr>
            <a:spLocks noGrp="1"/>
          </p:cNvSpPr>
          <p:nvPr>
            <p:ph type="title"/>
          </p:nvPr>
        </p:nvSpPr>
        <p:spPr/>
        <p:txBody>
          <a:bodyPr/>
          <a:lstStyle/>
          <a:p>
            <a:r>
              <a:rPr lang="en-DE"/>
              <a:t>Logische Beziehungen</a:t>
            </a:r>
          </a:p>
        </p:txBody>
      </p:sp>
      <p:sp>
        <p:nvSpPr>
          <p:cNvPr id="3" name="Footer Placeholder 2">
            <a:extLst>
              <a:ext uri="{FF2B5EF4-FFF2-40B4-BE49-F238E27FC236}">
                <a16:creationId xmlns:a16="http://schemas.microsoft.com/office/drawing/2014/main" id="{F7E3CF2B-C6C3-564C-8E9D-C81C9562ED9C}"/>
              </a:ext>
            </a:extLst>
          </p:cNvPr>
          <p:cNvSpPr>
            <a:spLocks noGrp="1"/>
          </p:cNvSpPr>
          <p:nvPr>
            <p:ph type="ftr" sz="quarter" idx="11"/>
          </p:nvPr>
        </p:nvSpPr>
        <p:spPr/>
        <p:txBody>
          <a:bodyPr/>
          <a:lstStyle/>
          <a:p>
            <a:r>
              <a:rPr lang="de-DE"/>
              <a:t>(Löbner 2015: 203-205)</a:t>
            </a:r>
          </a:p>
        </p:txBody>
      </p:sp>
      <p:sp>
        <p:nvSpPr>
          <p:cNvPr id="4" name="Slide Number Placeholder 3">
            <a:extLst>
              <a:ext uri="{FF2B5EF4-FFF2-40B4-BE49-F238E27FC236}">
                <a16:creationId xmlns:a16="http://schemas.microsoft.com/office/drawing/2014/main" id="{92DDF580-6973-0248-9009-8BD240F2EC76}"/>
              </a:ext>
            </a:extLst>
          </p:cNvPr>
          <p:cNvSpPr>
            <a:spLocks noGrp="1"/>
          </p:cNvSpPr>
          <p:nvPr>
            <p:ph type="sldNum" sz="quarter" idx="12"/>
          </p:nvPr>
        </p:nvSpPr>
        <p:spPr/>
        <p:txBody>
          <a:bodyPr/>
          <a:lstStyle/>
          <a:p>
            <a:fld id="{9D195BCC-3514-4B1B-9C18-24F3D67EC549}" type="slidenum">
              <a:rPr lang="de-DE" smtClean="0"/>
              <a:t>50</a:t>
            </a:fld>
            <a:endParaRPr lang="de-DE"/>
          </a:p>
        </p:txBody>
      </p:sp>
      <p:sp>
        <p:nvSpPr>
          <p:cNvPr id="5" name="Text Placeholder 4">
            <a:extLst>
              <a:ext uri="{FF2B5EF4-FFF2-40B4-BE49-F238E27FC236}">
                <a16:creationId xmlns:a16="http://schemas.microsoft.com/office/drawing/2014/main" id="{2E4005F9-118C-F84A-BCBA-B324211CB95B}"/>
              </a:ext>
            </a:extLst>
          </p:cNvPr>
          <p:cNvSpPr>
            <a:spLocks noGrp="1"/>
          </p:cNvSpPr>
          <p:nvPr>
            <p:ph type="body" sz="quarter" idx="14"/>
          </p:nvPr>
        </p:nvSpPr>
        <p:spPr>
          <a:xfrm>
            <a:off x="3275856" y="1545752"/>
            <a:ext cx="5346706" cy="3311525"/>
          </a:xfrm>
        </p:spPr>
        <p:txBody>
          <a:bodyPr/>
          <a:lstStyle/>
          <a:p>
            <a:r>
              <a:rPr lang="en-DE"/>
              <a:t>fügt der Definition der Kontrarietät noch die Bedingung hinzu, dass die Aussagen nicht beide falsch sein können</a:t>
            </a:r>
          </a:p>
          <a:p>
            <a:endParaRPr lang="en-DE" sz="900"/>
          </a:p>
          <a:p>
            <a:pPr marL="0" indent="0" algn="ctr">
              <a:buNone/>
            </a:pPr>
            <a:r>
              <a:rPr lang="en-DE" i="1"/>
              <a:t>Sie verliert immer. / Sie gewinnt manchmal.</a:t>
            </a:r>
          </a:p>
          <a:p>
            <a:pPr marL="0" indent="0" algn="ctr">
              <a:buNone/>
            </a:pPr>
            <a:endParaRPr lang="en-DE" i="1"/>
          </a:p>
          <a:p>
            <a:r>
              <a:rPr lang="en-DE"/>
              <a:t>klassischer Fall: Ein Satz und seine Negation</a:t>
            </a:r>
          </a:p>
          <a:p>
            <a:pPr marL="0" indent="0" algn="ctr">
              <a:buNone/>
            </a:pPr>
            <a:endParaRPr lang="en-DE" sz="900" i="1"/>
          </a:p>
          <a:p>
            <a:pPr marL="0" indent="0" algn="ctr">
              <a:buNone/>
            </a:pPr>
            <a:r>
              <a:rPr lang="en-DE" i="1"/>
              <a:t>Es ist Montag. / Es ist nicht Montag.</a:t>
            </a:r>
          </a:p>
        </p:txBody>
      </p:sp>
      <p:sp>
        <p:nvSpPr>
          <p:cNvPr id="6" name="Text Placeholder 5">
            <a:extLst>
              <a:ext uri="{FF2B5EF4-FFF2-40B4-BE49-F238E27FC236}">
                <a16:creationId xmlns:a16="http://schemas.microsoft.com/office/drawing/2014/main" id="{500D59EA-0294-554C-B7D8-4283CF02BFCB}"/>
              </a:ext>
            </a:extLst>
          </p:cNvPr>
          <p:cNvSpPr>
            <a:spLocks noGrp="1"/>
          </p:cNvSpPr>
          <p:nvPr>
            <p:ph type="body" sz="quarter" idx="15"/>
          </p:nvPr>
        </p:nvSpPr>
        <p:spPr/>
        <p:txBody>
          <a:bodyPr/>
          <a:lstStyle/>
          <a:p>
            <a:r>
              <a:rPr lang="en-DE"/>
              <a:t>Kontradiktion</a:t>
            </a:r>
          </a:p>
        </p:txBody>
      </p:sp>
      <p:graphicFrame>
        <p:nvGraphicFramePr>
          <p:cNvPr id="7" name="Table 7">
            <a:extLst>
              <a:ext uri="{FF2B5EF4-FFF2-40B4-BE49-F238E27FC236}">
                <a16:creationId xmlns:a16="http://schemas.microsoft.com/office/drawing/2014/main" id="{71C01356-F686-ED42-A846-A27E429869C8}"/>
              </a:ext>
            </a:extLst>
          </p:cNvPr>
          <p:cNvGraphicFramePr>
            <a:graphicFrameLocks noGrp="1"/>
          </p:cNvGraphicFramePr>
          <p:nvPr>
            <p:extLst>
              <p:ext uri="{D42A27DB-BD31-4B8C-83A1-F6EECF244321}">
                <p14:modId xmlns:p14="http://schemas.microsoft.com/office/powerpoint/2010/main" val="2427624173"/>
              </p:ext>
            </p:extLst>
          </p:nvPr>
        </p:nvGraphicFramePr>
        <p:xfrm>
          <a:off x="499261" y="1717786"/>
          <a:ext cx="2610403" cy="2657088"/>
        </p:xfrm>
        <a:graphic>
          <a:graphicData uri="http://schemas.openxmlformats.org/drawingml/2006/table">
            <a:tbl>
              <a:tblPr firstRow="1" bandRow="1">
                <a:tableStyleId>{5C22544A-7EE6-4342-B048-85BDC9FD1C3A}</a:tableStyleId>
              </a:tblPr>
              <a:tblGrid>
                <a:gridCol w="373898">
                  <a:extLst>
                    <a:ext uri="{9D8B030D-6E8A-4147-A177-3AD203B41FA5}">
                      <a16:colId xmlns:a16="http://schemas.microsoft.com/office/drawing/2014/main" val="3145516865"/>
                    </a:ext>
                  </a:extLst>
                </a:gridCol>
                <a:gridCol w="373898">
                  <a:extLst>
                    <a:ext uri="{9D8B030D-6E8A-4147-A177-3AD203B41FA5}">
                      <a16:colId xmlns:a16="http://schemas.microsoft.com/office/drawing/2014/main" val="2117346862"/>
                    </a:ext>
                  </a:extLst>
                </a:gridCol>
                <a:gridCol w="1862607">
                  <a:extLst>
                    <a:ext uri="{9D8B030D-6E8A-4147-A177-3AD203B41FA5}">
                      <a16:colId xmlns:a16="http://schemas.microsoft.com/office/drawing/2014/main" val="1079191590"/>
                    </a:ext>
                  </a:extLst>
                </a:gridCol>
              </a:tblGrid>
              <a:tr h="586864">
                <a:tc gridSpan="3">
                  <a:txBody>
                    <a:bodyPr/>
                    <a:lstStyle/>
                    <a:p>
                      <a:pPr algn="ctr"/>
                      <a:r>
                        <a:rPr lang="en-DE"/>
                        <a:t>Kontradiktion</a:t>
                      </a:r>
                    </a:p>
                  </a:txBody>
                  <a:tcPr anchor="ctr"/>
                </a:tc>
                <a:tc hMerge="1">
                  <a:txBody>
                    <a:bodyPr/>
                    <a:lstStyle/>
                    <a:p>
                      <a:pPr algn="ctr"/>
                      <a:endParaRPr lang="en-DE"/>
                    </a:p>
                  </a:txBody>
                  <a:tcPr anchor="ctr"/>
                </a:tc>
                <a:tc hMerge="1">
                  <a:txBody>
                    <a:bodyPr/>
                    <a:lstStyle/>
                    <a:p>
                      <a:endParaRPr lang="en-DE"/>
                    </a:p>
                  </a:txBody>
                  <a:tcPr>
                    <a:noFill/>
                  </a:tcPr>
                </a:tc>
                <a:extLst>
                  <a:ext uri="{0D108BD9-81ED-4DB2-BD59-A6C34878D82A}">
                    <a16:rowId xmlns:a16="http://schemas.microsoft.com/office/drawing/2014/main" val="3766123898"/>
                  </a:ext>
                </a:extLst>
              </a:tr>
              <a:tr h="586864">
                <a:tc>
                  <a:txBody>
                    <a:bodyPr/>
                    <a:lstStyle/>
                    <a:p>
                      <a:pPr algn="ctr"/>
                      <a:r>
                        <a:rPr lang="en-DE" b="1"/>
                        <a:t>A</a:t>
                      </a:r>
                    </a:p>
                  </a:txBody>
                  <a:tcPr anchor="ctr"/>
                </a:tc>
                <a:tc>
                  <a:txBody>
                    <a:bodyPr/>
                    <a:lstStyle/>
                    <a:p>
                      <a:pPr algn="ctr"/>
                      <a:r>
                        <a:rPr lang="en-DE" b="1"/>
                        <a:t>B</a:t>
                      </a:r>
                    </a:p>
                  </a:txBody>
                  <a:tcPr anchor="ctr"/>
                </a:tc>
                <a:tc>
                  <a:txBody>
                    <a:bodyPr/>
                    <a:lstStyle/>
                    <a:p>
                      <a:endParaRPr lang="en-DE"/>
                    </a:p>
                  </a:txBody>
                  <a:tcPr>
                    <a:noFill/>
                  </a:tcPr>
                </a:tc>
                <a:extLst>
                  <a:ext uri="{0D108BD9-81ED-4DB2-BD59-A6C34878D82A}">
                    <a16:rowId xmlns:a16="http://schemas.microsoft.com/office/drawing/2014/main" val="1934101442"/>
                  </a:ext>
                </a:extLst>
              </a:tr>
              <a:tr h="370840">
                <a:tc>
                  <a:txBody>
                    <a:bodyPr/>
                    <a:lstStyle/>
                    <a:p>
                      <a:pPr algn="ctr"/>
                      <a:r>
                        <a:rPr lang="en-DE"/>
                        <a:t>1</a:t>
                      </a:r>
                    </a:p>
                  </a:txBody>
                  <a:tcPr anchor="ctr">
                    <a:solidFill>
                      <a:srgbClr val="FF0000"/>
                    </a:solidFill>
                  </a:tcPr>
                </a:tc>
                <a:tc>
                  <a:txBody>
                    <a:bodyPr/>
                    <a:lstStyle/>
                    <a:p>
                      <a:pPr algn="ctr"/>
                      <a:r>
                        <a:rPr lang="en-DE"/>
                        <a:t>1</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324154329"/>
                  </a:ext>
                </a:extLst>
              </a:tr>
              <a:tr h="370840">
                <a:tc>
                  <a:txBody>
                    <a:bodyPr/>
                    <a:lstStyle/>
                    <a:p>
                      <a:pPr algn="ctr"/>
                      <a:r>
                        <a:rPr lang="en-DE"/>
                        <a:t>1</a:t>
                      </a:r>
                    </a:p>
                  </a:txBody>
                  <a:tcPr anchor="ctr">
                    <a:solidFill>
                      <a:schemeClr val="bg1">
                        <a:lumMod val="75000"/>
                      </a:schemeClr>
                    </a:solidFill>
                  </a:tcPr>
                </a:tc>
                <a:tc>
                  <a:txBody>
                    <a:bodyPr/>
                    <a:lstStyle/>
                    <a:p>
                      <a:pPr algn="ctr"/>
                      <a:r>
                        <a:rPr lang="en-DE"/>
                        <a:t>0</a:t>
                      </a:r>
                    </a:p>
                  </a:txBody>
                  <a:tcPr anchor="ctr">
                    <a:solidFill>
                      <a:schemeClr val="bg1">
                        <a:lumMod val="75000"/>
                      </a:schemeClr>
                    </a:solidFill>
                  </a:tcPr>
                </a:tc>
                <a:tc>
                  <a:txBody>
                    <a:bodyPr/>
                    <a:lstStyle/>
                    <a:p>
                      <a:endParaRPr lang="en-DE" b="1"/>
                    </a:p>
                  </a:txBody>
                  <a:tcPr>
                    <a:noFill/>
                  </a:tcPr>
                </a:tc>
                <a:extLst>
                  <a:ext uri="{0D108BD9-81ED-4DB2-BD59-A6C34878D82A}">
                    <a16:rowId xmlns:a16="http://schemas.microsoft.com/office/drawing/2014/main" val="1058264122"/>
                  </a:ext>
                </a:extLst>
              </a:tr>
              <a:tr h="370840">
                <a:tc>
                  <a:txBody>
                    <a:bodyPr/>
                    <a:lstStyle/>
                    <a:p>
                      <a:pPr algn="ctr"/>
                      <a:r>
                        <a:rPr lang="en-DE"/>
                        <a:t>0</a:t>
                      </a:r>
                    </a:p>
                  </a:txBody>
                  <a:tcPr anchor="ctr">
                    <a:solidFill>
                      <a:schemeClr val="bg1">
                        <a:lumMod val="85000"/>
                      </a:schemeClr>
                    </a:solidFill>
                  </a:tcPr>
                </a:tc>
                <a:tc>
                  <a:txBody>
                    <a:bodyPr/>
                    <a:lstStyle/>
                    <a:p>
                      <a:pPr algn="ctr"/>
                      <a:r>
                        <a:rPr lang="en-DE"/>
                        <a:t>1</a:t>
                      </a:r>
                    </a:p>
                  </a:txBody>
                  <a:tcPr anchor="ctr">
                    <a:solidFill>
                      <a:schemeClr val="bg1">
                        <a:lumMod val="85000"/>
                      </a:schemeClr>
                    </a:solidFill>
                  </a:tcPr>
                </a:tc>
                <a:tc>
                  <a:txBody>
                    <a:bodyPr/>
                    <a:lstStyle/>
                    <a:p>
                      <a:endParaRPr lang="en-DE" b="1"/>
                    </a:p>
                  </a:txBody>
                  <a:tcPr>
                    <a:noFill/>
                  </a:tcPr>
                </a:tc>
                <a:extLst>
                  <a:ext uri="{0D108BD9-81ED-4DB2-BD59-A6C34878D82A}">
                    <a16:rowId xmlns:a16="http://schemas.microsoft.com/office/drawing/2014/main" val="2632571561"/>
                  </a:ext>
                </a:extLst>
              </a:tr>
              <a:tr h="370840">
                <a:tc>
                  <a:txBody>
                    <a:bodyPr/>
                    <a:lstStyle/>
                    <a:p>
                      <a:pPr algn="ctr"/>
                      <a:r>
                        <a:rPr lang="en-DE"/>
                        <a:t>0</a:t>
                      </a:r>
                    </a:p>
                  </a:txBody>
                  <a:tcPr anchor="ctr">
                    <a:solidFill>
                      <a:srgbClr val="FF0000"/>
                    </a:solidFill>
                  </a:tcPr>
                </a:tc>
                <a:tc>
                  <a:txBody>
                    <a:bodyPr/>
                    <a:lstStyle/>
                    <a:p>
                      <a:pPr algn="ctr"/>
                      <a:r>
                        <a:rPr lang="en-DE"/>
                        <a:t>0</a:t>
                      </a:r>
                    </a:p>
                  </a:txBody>
                  <a:tcPr anchor="ctr">
                    <a:solidFill>
                      <a:srgbClr val="FF0000"/>
                    </a:solidFill>
                  </a:tcPr>
                </a:tc>
                <a:tc>
                  <a:txBody>
                    <a:bodyPr/>
                    <a:lstStyle/>
                    <a:p>
                      <a:r>
                        <a:rPr lang="en-DE" b="1"/>
                        <a:t>unmöglich</a:t>
                      </a:r>
                    </a:p>
                  </a:txBody>
                  <a:tcPr>
                    <a:solidFill>
                      <a:srgbClr val="FF0000"/>
                    </a:solidFill>
                  </a:tcPr>
                </a:tc>
                <a:extLst>
                  <a:ext uri="{0D108BD9-81ED-4DB2-BD59-A6C34878D82A}">
                    <a16:rowId xmlns:a16="http://schemas.microsoft.com/office/drawing/2014/main" val="1855023534"/>
                  </a:ext>
                </a:extLst>
              </a:tr>
            </a:tbl>
          </a:graphicData>
        </a:graphic>
      </p:graphicFrame>
    </p:spTree>
    <p:extLst>
      <p:ext uri="{BB962C8B-B14F-4D97-AF65-F5344CB8AC3E}">
        <p14:creationId xmlns:p14="http://schemas.microsoft.com/office/powerpoint/2010/main" val="3382354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EB9-ED06-8F49-A13B-1A201BE2A90E}"/>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4C480EBF-1EFC-BA43-BED6-B173DF975F1E}"/>
              </a:ext>
            </a:extLst>
          </p:cNvPr>
          <p:cNvSpPr>
            <a:spLocks noGrp="1"/>
          </p:cNvSpPr>
          <p:nvPr>
            <p:ph type="ftr" sz="quarter" idx="11"/>
          </p:nvPr>
        </p:nvSpPr>
        <p:spPr/>
        <p:txBody>
          <a:bodyPr/>
          <a:lstStyle/>
          <a:p>
            <a:r>
              <a:rPr lang="de-DE"/>
              <a:t>(Löbner 2015: 203-205)</a:t>
            </a:r>
          </a:p>
        </p:txBody>
      </p:sp>
      <p:sp>
        <p:nvSpPr>
          <p:cNvPr id="4" name="Slide Number Placeholder 3">
            <a:extLst>
              <a:ext uri="{FF2B5EF4-FFF2-40B4-BE49-F238E27FC236}">
                <a16:creationId xmlns:a16="http://schemas.microsoft.com/office/drawing/2014/main" id="{CC342462-8F7E-844B-93A0-958B0A75B54A}"/>
              </a:ext>
            </a:extLst>
          </p:cNvPr>
          <p:cNvSpPr>
            <a:spLocks noGrp="1"/>
          </p:cNvSpPr>
          <p:nvPr>
            <p:ph type="sldNum" sz="quarter" idx="12"/>
          </p:nvPr>
        </p:nvSpPr>
        <p:spPr/>
        <p:txBody>
          <a:bodyPr/>
          <a:lstStyle/>
          <a:p>
            <a:fld id="{9D195BCC-3514-4B1B-9C18-24F3D67EC549}" type="slidenum">
              <a:rPr lang="de-DE" smtClean="0"/>
              <a:t>51</a:t>
            </a:fld>
            <a:endParaRPr lang="de-DE"/>
          </a:p>
        </p:txBody>
      </p:sp>
      <p:sp>
        <p:nvSpPr>
          <p:cNvPr id="5" name="Text Placeholder 4">
            <a:extLst>
              <a:ext uri="{FF2B5EF4-FFF2-40B4-BE49-F238E27FC236}">
                <a16:creationId xmlns:a16="http://schemas.microsoft.com/office/drawing/2014/main" id="{4EF7A9BA-1E89-0F4B-8705-D970834A8A08}"/>
              </a:ext>
            </a:extLst>
          </p:cNvPr>
          <p:cNvSpPr>
            <a:spLocks noGrp="1"/>
          </p:cNvSpPr>
          <p:nvPr>
            <p:ph type="body" sz="quarter" idx="14"/>
          </p:nvPr>
        </p:nvSpPr>
        <p:spPr/>
        <p:txBody>
          <a:bodyPr/>
          <a:lstStyle/>
          <a:p>
            <a:r>
              <a:rPr lang="en-DE"/>
              <a:t>wenn es sich bei A und B um </a:t>
            </a:r>
            <a:r>
              <a:rPr lang="en-DE" b="1"/>
              <a:t>kontingente</a:t>
            </a:r>
            <a:r>
              <a:rPr lang="en-DE"/>
              <a:t> Sätze handelt (also Sätze, die je nach Kontext wahr oder falsch sein können), gilt:</a:t>
            </a:r>
          </a:p>
        </p:txBody>
      </p:sp>
      <p:sp>
        <p:nvSpPr>
          <p:cNvPr id="6" name="Text Placeholder 5">
            <a:extLst>
              <a:ext uri="{FF2B5EF4-FFF2-40B4-BE49-F238E27FC236}">
                <a16:creationId xmlns:a16="http://schemas.microsoft.com/office/drawing/2014/main" id="{1ABD24F1-DC83-AE44-AABF-F7D0152A710B}"/>
              </a:ext>
            </a:extLst>
          </p:cNvPr>
          <p:cNvSpPr>
            <a:spLocks noGrp="1"/>
          </p:cNvSpPr>
          <p:nvPr>
            <p:ph type="body" sz="quarter" idx="15"/>
          </p:nvPr>
        </p:nvSpPr>
        <p:spPr/>
        <p:txBody>
          <a:bodyPr/>
          <a:lstStyle/>
          <a:p>
            <a:r>
              <a:rPr lang="en-DE"/>
              <a:t>Logische Beziehungen zwischen Sätzen</a:t>
            </a:r>
          </a:p>
        </p:txBody>
      </p:sp>
      <p:graphicFrame>
        <p:nvGraphicFramePr>
          <p:cNvPr id="7" name="Table 7">
            <a:extLst>
              <a:ext uri="{FF2B5EF4-FFF2-40B4-BE49-F238E27FC236}">
                <a16:creationId xmlns:a16="http://schemas.microsoft.com/office/drawing/2014/main" id="{C96CA959-803E-454E-88B3-29BDB7D8099A}"/>
              </a:ext>
            </a:extLst>
          </p:cNvPr>
          <p:cNvGraphicFramePr>
            <a:graphicFrameLocks noGrp="1"/>
          </p:cNvGraphicFramePr>
          <p:nvPr>
            <p:extLst>
              <p:ext uri="{D42A27DB-BD31-4B8C-83A1-F6EECF244321}">
                <p14:modId xmlns:p14="http://schemas.microsoft.com/office/powerpoint/2010/main" val="2663473045"/>
              </p:ext>
            </p:extLst>
          </p:nvPr>
        </p:nvGraphicFramePr>
        <p:xfrm>
          <a:off x="251520" y="2736949"/>
          <a:ext cx="1746306" cy="1854200"/>
        </p:xfrm>
        <a:graphic>
          <a:graphicData uri="http://schemas.openxmlformats.org/drawingml/2006/table">
            <a:tbl>
              <a:tblPr firstRow="1" bandRow="1">
                <a:tableStyleId>{5C22544A-7EE6-4342-B048-85BDC9FD1C3A}</a:tableStyleId>
              </a:tblPr>
              <a:tblGrid>
                <a:gridCol w="873153">
                  <a:extLst>
                    <a:ext uri="{9D8B030D-6E8A-4147-A177-3AD203B41FA5}">
                      <a16:colId xmlns:a16="http://schemas.microsoft.com/office/drawing/2014/main" val="1958390348"/>
                    </a:ext>
                  </a:extLst>
                </a:gridCol>
                <a:gridCol w="873153">
                  <a:extLst>
                    <a:ext uri="{9D8B030D-6E8A-4147-A177-3AD203B41FA5}">
                      <a16:colId xmlns:a16="http://schemas.microsoft.com/office/drawing/2014/main" val="1928383425"/>
                    </a:ext>
                  </a:extLst>
                </a:gridCol>
              </a:tblGrid>
              <a:tr h="370840">
                <a:tc>
                  <a:txBody>
                    <a:bodyPr/>
                    <a:lstStyle/>
                    <a:p>
                      <a:pPr algn="ctr"/>
                      <a:r>
                        <a:rPr lang="en-DE"/>
                        <a:t>A</a:t>
                      </a:r>
                    </a:p>
                  </a:txBody>
                  <a:tcPr anchor="ctr"/>
                </a:tc>
                <a:tc>
                  <a:txBody>
                    <a:bodyPr/>
                    <a:lstStyle/>
                    <a:p>
                      <a:pPr algn="ctr"/>
                      <a:r>
                        <a:rPr lang="en-DE"/>
                        <a:t>B</a:t>
                      </a:r>
                    </a:p>
                  </a:txBody>
                  <a:tcPr anchor="ctr"/>
                </a:tc>
                <a:extLst>
                  <a:ext uri="{0D108BD9-81ED-4DB2-BD59-A6C34878D82A}">
                    <a16:rowId xmlns:a16="http://schemas.microsoft.com/office/drawing/2014/main" val="3479589820"/>
                  </a:ext>
                </a:extLst>
              </a:tr>
              <a:tr h="370840">
                <a:tc>
                  <a:txBody>
                    <a:bodyPr/>
                    <a:lstStyle/>
                    <a:p>
                      <a:pPr algn="ctr"/>
                      <a:r>
                        <a:rPr lang="en-DE"/>
                        <a:t>1</a:t>
                      </a:r>
                    </a:p>
                  </a:txBody>
                  <a:tcPr anchor="ctr"/>
                </a:tc>
                <a:tc>
                  <a:txBody>
                    <a:bodyPr/>
                    <a:lstStyle/>
                    <a:p>
                      <a:pPr algn="ctr"/>
                      <a:r>
                        <a:rPr lang="en-DE"/>
                        <a:t>1</a:t>
                      </a:r>
                    </a:p>
                  </a:txBody>
                  <a:tcPr anchor="ctr"/>
                </a:tc>
                <a:extLst>
                  <a:ext uri="{0D108BD9-81ED-4DB2-BD59-A6C34878D82A}">
                    <a16:rowId xmlns:a16="http://schemas.microsoft.com/office/drawing/2014/main" val="2453087203"/>
                  </a:ext>
                </a:extLst>
              </a:tr>
              <a:tr h="370840">
                <a:tc>
                  <a:txBody>
                    <a:bodyPr/>
                    <a:lstStyle/>
                    <a:p>
                      <a:pPr algn="ctr"/>
                      <a:r>
                        <a:rPr lang="en-DE"/>
                        <a:t>1</a:t>
                      </a:r>
                    </a:p>
                  </a:txBody>
                  <a:tcPr anchor="ctr"/>
                </a:tc>
                <a:tc>
                  <a:txBody>
                    <a:bodyPr/>
                    <a:lstStyle/>
                    <a:p>
                      <a:pPr algn="ctr"/>
                      <a:r>
                        <a:rPr lang="en-DE"/>
                        <a:t>0</a:t>
                      </a:r>
                    </a:p>
                  </a:txBody>
                  <a:tcPr anchor="ctr"/>
                </a:tc>
                <a:extLst>
                  <a:ext uri="{0D108BD9-81ED-4DB2-BD59-A6C34878D82A}">
                    <a16:rowId xmlns:a16="http://schemas.microsoft.com/office/drawing/2014/main" val="3252060173"/>
                  </a:ext>
                </a:extLst>
              </a:tr>
              <a:tr h="370840">
                <a:tc>
                  <a:txBody>
                    <a:bodyPr/>
                    <a:lstStyle/>
                    <a:p>
                      <a:pPr algn="ctr"/>
                      <a:r>
                        <a:rPr lang="en-DE"/>
                        <a:t>0</a:t>
                      </a:r>
                    </a:p>
                  </a:txBody>
                  <a:tcPr anchor="ctr"/>
                </a:tc>
                <a:tc>
                  <a:txBody>
                    <a:bodyPr/>
                    <a:lstStyle/>
                    <a:p>
                      <a:pPr algn="ctr"/>
                      <a:r>
                        <a:rPr lang="en-DE"/>
                        <a:t>1</a:t>
                      </a:r>
                    </a:p>
                  </a:txBody>
                  <a:tcPr anchor="ctr"/>
                </a:tc>
                <a:extLst>
                  <a:ext uri="{0D108BD9-81ED-4DB2-BD59-A6C34878D82A}">
                    <a16:rowId xmlns:a16="http://schemas.microsoft.com/office/drawing/2014/main" val="860771979"/>
                  </a:ext>
                </a:extLst>
              </a:tr>
              <a:tr h="370840">
                <a:tc>
                  <a:txBody>
                    <a:bodyPr/>
                    <a:lstStyle/>
                    <a:p>
                      <a:pPr algn="ctr"/>
                      <a:r>
                        <a:rPr lang="en-DE"/>
                        <a:t>0</a:t>
                      </a:r>
                    </a:p>
                  </a:txBody>
                  <a:tcPr anchor="ctr"/>
                </a:tc>
                <a:tc>
                  <a:txBody>
                    <a:bodyPr/>
                    <a:lstStyle/>
                    <a:p>
                      <a:pPr algn="ctr"/>
                      <a:r>
                        <a:rPr lang="en-DE"/>
                        <a:t>0</a:t>
                      </a:r>
                    </a:p>
                  </a:txBody>
                  <a:tcPr anchor="ctr"/>
                </a:tc>
                <a:extLst>
                  <a:ext uri="{0D108BD9-81ED-4DB2-BD59-A6C34878D82A}">
                    <a16:rowId xmlns:a16="http://schemas.microsoft.com/office/drawing/2014/main" val="3767497767"/>
                  </a:ext>
                </a:extLst>
              </a:tr>
            </a:tbl>
          </a:graphicData>
        </a:graphic>
      </p:graphicFrame>
      <p:graphicFrame>
        <p:nvGraphicFramePr>
          <p:cNvPr id="8" name="Table 8">
            <a:extLst>
              <a:ext uri="{FF2B5EF4-FFF2-40B4-BE49-F238E27FC236}">
                <a16:creationId xmlns:a16="http://schemas.microsoft.com/office/drawing/2014/main" id="{3500D277-43A9-974C-9293-A4C82275F6B8}"/>
              </a:ext>
            </a:extLst>
          </p:cNvPr>
          <p:cNvGraphicFramePr>
            <a:graphicFrameLocks noGrp="1"/>
          </p:cNvGraphicFramePr>
          <p:nvPr>
            <p:extLst>
              <p:ext uri="{D42A27DB-BD31-4B8C-83A1-F6EECF244321}">
                <p14:modId xmlns:p14="http://schemas.microsoft.com/office/powerpoint/2010/main" val="3422447688"/>
              </p:ext>
            </p:extLst>
          </p:nvPr>
        </p:nvGraphicFramePr>
        <p:xfrm>
          <a:off x="2127234" y="2736949"/>
          <a:ext cx="6855368" cy="1854200"/>
        </p:xfrm>
        <a:graphic>
          <a:graphicData uri="http://schemas.openxmlformats.org/drawingml/2006/table">
            <a:tbl>
              <a:tblPr firstRow="1" bandRow="1">
                <a:tableStyleId>{5C22544A-7EE6-4342-B048-85BDC9FD1C3A}</a:tableStyleId>
              </a:tblPr>
              <a:tblGrid>
                <a:gridCol w="1713842">
                  <a:extLst>
                    <a:ext uri="{9D8B030D-6E8A-4147-A177-3AD203B41FA5}">
                      <a16:colId xmlns:a16="http://schemas.microsoft.com/office/drawing/2014/main" val="4284828677"/>
                    </a:ext>
                  </a:extLst>
                </a:gridCol>
                <a:gridCol w="1713842">
                  <a:extLst>
                    <a:ext uri="{9D8B030D-6E8A-4147-A177-3AD203B41FA5}">
                      <a16:colId xmlns:a16="http://schemas.microsoft.com/office/drawing/2014/main" val="2717432435"/>
                    </a:ext>
                  </a:extLst>
                </a:gridCol>
                <a:gridCol w="1713842">
                  <a:extLst>
                    <a:ext uri="{9D8B030D-6E8A-4147-A177-3AD203B41FA5}">
                      <a16:colId xmlns:a16="http://schemas.microsoft.com/office/drawing/2014/main" val="1919261262"/>
                    </a:ext>
                  </a:extLst>
                </a:gridCol>
                <a:gridCol w="1713842">
                  <a:extLst>
                    <a:ext uri="{9D8B030D-6E8A-4147-A177-3AD203B41FA5}">
                      <a16:colId xmlns:a16="http://schemas.microsoft.com/office/drawing/2014/main" val="3508999237"/>
                    </a:ext>
                  </a:extLst>
                </a:gridCol>
              </a:tblGrid>
              <a:tr h="370840">
                <a:tc>
                  <a:txBody>
                    <a:bodyPr/>
                    <a:lstStyle/>
                    <a:p>
                      <a:r>
                        <a:rPr lang="en-DE"/>
                        <a:t>A ⇒ B</a:t>
                      </a:r>
                    </a:p>
                  </a:txBody>
                  <a:tcPr/>
                </a:tc>
                <a:tc>
                  <a:txBody>
                    <a:bodyPr/>
                    <a:lstStyle/>
                    <a:p>
                      <a:r>
                        <a:rPr lang="en-DE"/>
                        <a:t>A ⇔ B</a:t>
                      </a:r>
                    </a:p>
                  </a:txBody>
                  <a:tcPr/>
                </a:tc>
                <a:tc>
                  <a:txBody>
                    <a:bodyPr/>
                    <a:lstStyle/>
                    <a:p>
                      <a:r>
                        <a:rPr lang="en-DE"/>
                        <a:t>Kontrarietät</a:t>
                      </a:r>
                    </a:p>
                  </a:txBody>
                  <a:tcPr/>
                </a:tc>
                <a:tc>
                  <a:txBody>
                    <a:bodyPr/>
                    <a:lstStyle/>
                    <a:p>
                      <a:r>
                        <a:rPr lang="en-DE"/>
                        <a:t>Kontradiktion</a:t>
                      </a:r>
                    </a:p>
                  </a:txBody>
                  <a:tcPr/>
                </a:tc>
                <a:extLst>
                  <a:ext uri="{0D108BD9-81ED-4DB2-BD59-A6C34878D82A}">
                    <a16:rowId xmlns:a16="http://schemas.microsoft.com/office/drawing/2014/main" val="2505480035"/>
                  </a:ext>
                </a:extLst>
              </a:tr>
              <a:tr h="370840">
                <a:tc>
                  <a:txBody>
                    <a:bodyPr/>
                    <a:lstStyle/>
                    <a:p>
                      <a:r>
                        <a:rPr lang="en-DE"/>
                        <a:t>möglich</a:t>
                      </a:r>
                    </a:p>
                  </a:txBody>
                  <a:tcPr/>
                </a:tc>
                <a:tc>
                  <a:txBody>
                    <a:bodyPr/>
                    <a:lstStyle/>
                    <a:p>
                      <a:r>
                        <a:rPr lang="en-DE"/>
                        <a:t>möglich</a:t>
                      </a:r>
                    </a:p>
                  </a:txBody>
                  <a:tcPr/>
                </a:tc>
                <a:tc>
                  <a:txBody>
                    <a:bodyPr/>
                    <a:lstStyle/>
                    <a:p>
                      <a:r>
                        <a:rPr lang="en-DE" b="1"/>
                        <a:t>unmöglich</a:t>
                      </a:r>
                    </a:p>
                  </a:txBody>
                  <a:tcPr/>
                </a:tc>
                <a:tc>
                  <a:txBody>
                    <a:bodyPr/>
                    <a:lstStyle/>
                    <a:p>
                      <a:r>
                        <a:rPr lang="en-DE"/>
                        <a:t>unmöglich</a:t>
                      </a:r>
                    </a:p>
                  </a:txBody>
                  <a:tcPr/>
                </a:tc>
                <a:extLst>
                  <a:ext uri="{0D108BD9-81ED-4DB2-BD59-A6C34878D82A}">
                    <a16:rowId xmlns:a16="http://schemas.microsoft.com/office/drawing/2014/main" val="2276109259"/>
                  </a:ext>
                </a:extLst>
              </a:tr>
              <a:tr h="370840">
                <a:tc>
                  <a:txBody>
                    <a:bodyPr/>
                    <a:lstStyle/>
                    <a:p>
                      <a:r>
                        <a:rPr lang="en-DE" b="1"/>
                        <a:t>unmöglich</a:t>
                      </a:r>
                    </a:p>
                  </a:txBody>
                  <a:tcPr/>
                </a:tc>
                <a:tc>
                  <a:txBody>
                    <a:bodyPr/>
                    <a:lstStyle/>
                    <a:p>
                      <a:r>
                        <a:rPr lang="en-DE" b="1"/>
                        <a:t>unmöglich</a:t>
                      </a:r>
                    </a:p>
                  </a:txBody>
                  <a:tcPr/>
                </a:tc>
                <a:tc>
                  <a:txBody>
                    <a:bodyPr/>
                    <a:lstStyle/>
                    <a:p>
                      <a:r>
                        <a:rPr lang="en-DE"/>
                        <a:t>möglich</a:t>
                      </a:r>
                    </a:p>
                  </a:txBody>
                  <a:tcPr/>
                </a:tc>
                <a:tc>
                  <a:txBody>
                    <a:bodyPr/>
                    <a:lstStyle/>
                    <a:p>
                      <a:r>
                        <a:rPr lang="en-DE"/>
                        <a:t>möglich</a:t>
                      </a:r>
                    </a:p>
                  </a:txBody>
                  <a:tcPr/>
                </a:tc>
                <a:extLst>
                  <a:ext uri="{0D108BD9-81ED-4DB2-BD59-A6C34878D82A}">
                    <a16:rowId xmlns:a16="http://schemas.microsoft.com/office/drawing/2014/main" val="3419061457"/>
                  </a:ext>
                </a:extLst>
              </a:tr>
              <a:tr h="370840">
                <a:tc>
                  <a:txBody>
                    <a:bodyPr/>
                    <a:lstStyle/>
                    <a:p>
                      <a:endParaRPr lang="en-DE"/>
                    </a:p>
                  </a:txBody>
                  <a:tcPr/>
                </a:tc>
                <a:tc>
                  <a:txBody>
                    <a:bodyPr/>
                    <a:lstStyle/>
                    <a:p>
                      <a:r>
                        <a:rPr lang="en-DE" b="1"/>
                        <a:t>unmöglich</a:t>
                      </a:r>
                    </a:p>
                  </a:txBody>
                  <a:tcPr/>
                </a:tc>
                <a:tc>
                  <a:txBody>
                    <a:bodyPr/>
                    <a:lstStyle/>
                    <a:p>
                      <a:r>
                        <a:rPr lang="en-DE"/>
                        <a:t>möglich</a:t>
                      </a:r>
                    </a:p>
                  </a:txBody>
                  <a:tcPr/>
                </a:tc>
                <a:tc>
                  <a:txBody>
                    <a:bodyPr/>
                    <a:lstStyle/>
                    <a:p>
                      <a:r>
                        <a:rPr lang="en-DE"/>
                        <a:t>möglich</a:t>
                      </a:r>
                    </a:p>
                  </a:txBody>
                  <a:tcPr/>
                </a:tc>
                <a:extLst>
                  <a:ext uri="{0D108BD9-81ED-4DB2-BD59-A6C34878D82A}">
                    <a16:rowId xmlns:a16="http://schemas.microsoft.com/office/drawing/2014/main" val="1370098408"/>
                  </a:ext>
                </a:extLst>
              </a:tr>
              <a:tr h="370840">
                <a:tc>
                  <a:txBody>
                    <a:bodyPr/>
                    <a:lstStyle/>
                    <a:p>
                      <a:r>
                        <a:rPr lang="en-DE"/>
                        <a:t>möglich</a:t>
                      </a:r>
                    </a:p>
                  </a:txBody>
                  <a:tcPr/>
                </a:tc>
                <a:tc>
                  <a:txBody>
                    <a:bodyPr/>
                    <a:lstStyle/>
                    <a:p>
                      <a:r>
                        <a:rPr lang="en-DE"/>
                        <a:t>möglich</a:t>
                      </a:r>
                    </a:p>
                  </a:txBody>
                  <a:tcPr/>
                </a:tc>
                <a:tc>
                  <a:txBody>
                    <a:bodyPr/>
                    <a:lstStyle/>
                    <a:p>
                      <a:endParaRPr lang="en-DE"/>
                    </a:p>
                  </a:txBody>
                  <a:tcPr/>
                </a:tc>
                <a:tc>
                  <a:txBody>
                    <a:bodyPr/>
                    <a:lstStyle/>
                    <a:p>
                      <a:r>
                        <a:rPr lang="en-DE"/>
                        <a:t>unmöglich</a:t>
                      </a:r>
                    </a:p>
                  </a:txBody>
                  <a:tcPr/>
                </a:tc>
                <a:extLst>
                  <a:ext uri="{0D108BD9-81ED-4DB2-BD59-A6C34878D82A}">
                    <a16:rowId xmlns:a16="http://schemas.microsoft.com/office/drawing/2014/main" val="1713963714"/>
                  </a:ext>
                </a:extLst>
              </a:tr>
            </a:tbl>
          </a:graphicData>
        </a:graphic>
      </p:graphicFrame>
    </p:spTree>
    <p:extLst>
      <p:ext uri="{BB962C8B-B14F-4D97-AF65-F5344CB8AC3E}">
        <p14:creationId xmlns:p14="http://schemas.microsoft.com/office/powerpoint/2010/main" val="379000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EB9-ED06-8F49-A13B-1A201BE2A90E}"/>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4C480EBF-1EFC-BA43-BED6-B173DF975F1E}"/>
              </a:ext>
            </a:extLst>
          </p:cNvPr>
          <p:cNvSpPr>
            <a:spLocks noGrp="1"/>
          </p:cNvSpPr>
          <p:nvPr>
            <p:ph type="ftr" sz="quarter" idx="11"/>
          </p:nvPr>
        </p:nvSpPr>
        <p:spPr/>
        <p:txBody>
          <a:bodyPr/>
          <a:lstStyle/>
          <a:p>
            <a:r>
              <a:rPr lang="de-DE"/>
              <a:t>(Löbner 2015: 203-205)</a:t>
            </a:r>
          </a:p>
        </p:txBody>
      </p:sp>
      <p:sp>
        <p:nvSpPr>
          <p:cNvPr id="4" name="Slide Number Placeholder 3">
            <a:extLst>
              <a:ext uri="{FF2B5EF4-FFF2-40B4-BE49-F238E27FC236}">
                <a16:creationId xmlns:a16="http://schemas.microsoft.com/office/drawing/2014/main" id="{CC342462-8F7E-844B-93A0-958B0A75B54A}"/>
              </a:ext>
            </a:extLst>
          </p:cNvPr>
          <p:cNvSpPr>
            <a:spLocks noGrp="1"/>
          </p:cNvSpPr>
          <p:nvPr>
            <p:ph type="sldNum" sz="quarter" idx="12"/>
          </p:nvPr>
        </p:nvSpPr>
        <p:spPr/>
        <p:txBody>
          <a:bodyPr/>
          <a:lstStyle/>
          <a:p>
            <a:fld id="{9D195BCC-3514-4B1B-9C18-24F3D67EC549}" type="slidenum">
              <a:rPr lang="de-DE" smtClean="0"/>
              <a:t>52</a:t>
            </a:fld>
            <a:endParaRPr lang="de-DE"/>
          </a:p>
        </p:txBody>
      </p:sp>
      <p:sp>
        <p:nvSpPr>
          <p:cNvPr id="5" name="Text Placeholder 4">
            <a:extLst>
              <a:ext uri="{FF2B5EF4-FFF2-40B4-BE49-F238E27FC236}">
                <a16:creationId xmlns:a16="http://schemas.microsoft.com/office/drawing/2014/main" id="{4EF7A9BA-1E89-0F4B-8705-D970834A8A08}"/>
              </a:ext>
            </a:extLst>
          </p:cNvPr>
          <p:cNvSpPr>
            <a:spLocks noGrp="1"/>
          </p:cNvSpPr>
          <p:nvPr>
            <p:ph type="body" sz="quarter" idx="14"/>
          </p:nvPr>
        </p:nvSpPr>
        <p:spPr/>
        <p:txBody>
          <a:bodyPr/>
          <a:lstStyle/>
          <a:p>
            <a:r>
              <a:rPr lang="en-DE"/>
              <a:t>wenn es sich bei A und B um </a:t>
            </a:r>
            <a:r>
              <a:rPr lang="en-DE" b="1"/>
              <a:t>kontingente</a:t>
            </a:r>
            <a:r>
              <a:rPr lang="en-DE"/>
              <a:t> Sätze handelt (also Sätze, die je nach Kontext wahr oder falsch sein können), gilt:</a:t>
            </a:r>
          </a:p>
        </p:txBody>
      </p:sp>
      <p:sp>
        <p:nvSpPr>
          <p:cNvPr id="6" name="Text Placeholder 5">
            <a:extLst>
              <a:ext uri="{FF2B5EF4-FFF2-40B4-BE49-F238E27FC236}">
                <a16:creationId xmlns:a16="http://schemas.microsoft.com/office/drawing/2014/main" id="{1ABD24F1-DC83-AE44-AABF-F7D0152A710B}"/>
              </a:ext>
            </a:extLst>
          </p:cNvPr>
          <p:cNvSpPr>
            <a:spLocks noGrp="1"/>
          </p:cNvSpPr>
          <p:nvPr>
            <p:ph type="body" sz="quarter" idx="15"/>
          </p:nvPr>
        </p:nvSpPr>
        <p:spPr/>
        <p:txBody>
          <a:bodyPr/>
          <a:lstStyle/>
          <a:p>
            <a:r>
              <a:rPr lang="en-DE"/>
              <a:t>Logische Unabhängigkeit</a:t>
            </a:r>
          </a:p>
        </p:txBody>
      </p:sp>
      <p:graphicFrame>
        <p:nvGraphicFramePr>
          <p:cNvPr id="7" name="Table 7">
            <a:extLst>
              <a:ext uri="{FF2B5EF4-FFF2-40B4-BE49-F238E27FC236}">
                <a16:creationId xmlns:a16="http://schemas.microsoft.com/office/drawing/2014/main" id="{C96CA959-803E-454E-88B3-29BDB7D8099A}"/>
              </a:ext>
            </a:extLst>
          </p:cNvPr>
          <p:cNvGraphicFramePr>
            <a:graphicFrameLocks noGrp="1"/>
          </p:cNvGraphicFramePr>
          <p:nvPr/>
        </p:nvGraphicFramePr>
        <p:xfrm>
          <a:off x="251520" y="2736949"/>
          <a:ext cx="1746306" cy="1854200"/>
        </p:xfrm>
        <a:graphic>
          <a:graphicData uri="http://schemas.openxmlformats.org/drawingml/2006/table">
            <a:tbl>
              <a:tblPr firstRow="1" bandRow="1">
                <a:tableStyleId>{5C22544A-7EE6-4342-B048-85BDC9FD1C3A}</a:tableStyleId>
              </a:tblPr>
              <a:tblGrid>
                <a:gridCol w="873153">
                  <a:extLst>
                    <a:ext uri="{9D8B030D-6E8A-4147-A177-3AD203B41FA5}">
                      <a16:colId xmlns:a16="http://schemas.microsoft.com/office/drawing/2014/main" val="1958390348"/>
                    </a:ext>
                  </a:extLst>
                </a:gridCol>
                <a:gridCol w="873153">
                  <a:extLst>
                    <a:ext uri="{9D8B030D-6E8A-4147-A177-3AD203B41FA5}">
                      <a16:colId xmlns:a16="http://schemas.microsoft.com/office/drawing/2014/main" val="1928383425"/>
                    </a:ext>
                  </a:extLst>
                </a:gridCol>
              </a:tblGrid>
              <a:tr h="370840">
                <a:tc>
                  <a:txBody>
                    <a:bodyPr/>
                    <a:lstStyle/>
                    <a:p>
                      <a:pPr algn="ctr"/>
                      <a:r>
                        <a:rPr lang="en-DE"/>
                        <a:t>A</a:t>
                      </a:r>
                    </a:p>
                  </a:txBody>
                  <a:tcPr anchor="ctr"/>
                </a:tc>
                <a:tc>
                  <a:txBody>
                    <a:bodyPr/>
                    <a:lstStyle/>
                    <a:p>
                      <a:pPr algn="ctr"/>
                      <a:r>
                        <a:rPr lang="en-DE"/>
                        <a:t>B</a:t>
                      </a:r>
                    </a:p>
                  </a:txBody>
                  <a:tcPr anchor="ctr"/>
                </a:tc>
                <a:extLst>
                  <a:ext uri="{0D108BD9-81ED-4DB2-BD59-A6C34878D82A}">
                    <a16:rowId xmlns:a16="http://schemas.microsoft.com/office/drawing/2014/main" val="3479589820"/>
                  </a:ext>
                </a:extLst>
              </a:tr>
              <a:tr h="370840">
                <a:tc>
                  <a:txBody>
                    <a:bodyPr/>
                    <a:lstStyle/>
                    <a:p>
                      <a:pPr algn="ctr"/>
                      <a:r>
                        <a:rPr lang="en-DE"/>
                        <a:t>1</a:t>
                      </a:r>
                    </a:p>
                  </a:txBody>
                  <a:tcPr anchor="ctr"/>
                </a:tc>
                <a:tc>
                  <a:txBody>
                    <a:bodyPr/>
                    <a:lstStyle/>
                    <a:p>
                      <a:pPr algn="ctr"/>
                      <a:r>
                        <a:rPr lang="en-DE"/>
                        <a:t>1</a:t>
                      </a:r>
                    </a:p>
                  </a:txBody>
                  <a:tcPr anchor="ctr"/>
                </a:tc>
                <a:extLst>
                  <a:ext uri="{0D108BD9-81ED-4DB2-BD59-A6C34878D82A}">
                    <a16:rowId xmlns:a16="http://schemas.microsoft.com/office/drawing/2014/main" val="2453087203"/>
                  </a:ext>
                </a:extLst>
              </a:tr>
              <a:tr h="370840">
                <a:tc>
                  <a:txBody>
                    <a:bodyPr/>
                    <a:lstStyle/>
                    <a:p>
                      <a:pPr algn="ctr"/>
                      <a:r>
                        <a:rPr lang="en-DE"/>
                        <a:t>1</a:t>
                      </a:r>
                    </a:p>
                  </a:txBody>
                  <a:tcPr anchor="ctr"/>
                </a:tc>
                <a:tc>
                  <a:txBody>
                    <a:bodyPr/>
                    <a:lstStyle/>
                    <a:p>
                      <a:pPr algn="ctr"/>
                      <a:r>
                        <a:rPr lang="en-DE"/>
                        <a:t>0</a:t>
                      </a:r>
                    </a:p>
                  </a:txBody>
                  <a:tcPr anchor="ctr"/>
                </a:tc>
                <a:extLst>
                  <a:ext uri="{0D108BD9-81ED-4DB2-BD59-A6C34878D82A}">
                    <a16:rowId xmlns:a16="http://schemas.microsoft.com/office/drawing/2014/main" val="3252060173"/>
                  </a:ext>
                </a:extLst>
              </a:tr>
              <a:tr h="370840">
                <a:tc>
                  <a:txBody>
                    <a:bodyPr/>
                    <a:lstStyle/>
                    <a:p>
                      <a:pPr algn="ctr"/>
                      <a:r>
                        <a:rPr lang="en-DE"/>
                        <a:t>0</a:t>
                      </a:r>
                    </a:p>
                  </a:txBody>
                  <a:tcPr anchor="ctr"/>
                </a:tc>
                <a:tc>
                  <a:txBody>
                    <a:bodyPr/>
                    <a:lstStyle/>
                    <a:p>
                      <a:pPr algn="ctr"/>
                      <a:r>
                        <a:rPr lang="en-DE"/>
                        <a:t>1</a:t>
                      </a:r>
                    </a:p>
                  </a:txBody>
                  <a:tcPr anchor="ctr"/>
                </a:tc>
                <a:extLst>
                  <a:ext uri="{0D108BD9-81ED-4DB2-BD59-A6C34878D82A}">
                    <a16:rowId xmlns:a16="http://schemas.microsoft.com/office/drawing/2014/main" val="860771979"/>
                  </a:ext>
                </a:extLst>
              </a:tr>
              <a:tr h="370840">
                <a:tc>
                  <a:txBody>
                    <a:bodyPr/>
                    <a:lstStyle/>
                    <a:p>
                      <a:pPr algn="ctr"/>
                      <a:r>
                        <a:rPr lang="en-DE"/>
                        <a:t>0</a:t>
                      </a:r>
                    </a:p>
                  </a:txBody>
                  <a:tcPr anchor="ctr"/>
                </a:tc>
                <a:tc>
                  <a:txBody>
                    <a:bodyPr/>
                    <a:lstStyle/>
                    <a:p>
                      <a:pPr algn="ctr"/>
                      <a:r>
                        <a:rPr lang="en-DE"/>
                        <a:t>0</a:t>
                      </a:r>
                    </a:p>
                  </a:txBody>
                  <a:tcPr anchor="ctr"/>
                </a:tc>
                <a:extLst>
                  <a:ext uri="{0D108BD9-81ED-4DB2-BD59-A6C34878D82A}">
                    <a16:rowId xmlns:a16="http://schemas.microsoft.com/office/drawing/2014/main" val="3767497767"/>
                  </a:ext>
                </a:extLst>
              </a:tr>
            </a:tbl>
          </a:graphicData>
        </a:graphic>
      </p:graphicFrame>
      <p:graphicFrame>
        <p:nvGraphicFramePr>
          <p:cNvPr id="8" name="Table 8">
            <a:extLst>
              <a:ext uri="{FF2B5EF4-FFF2-40B4-BE49-F238E27FC236}">
                <a16:creationId xmlns:a16="http://schemas.microsoft.com/office/drawing/2014/main" id="{3500D277-43A9-974C-9293-A4C82275F6B8}"/>
              </a:ext>
            </a:extLst>
          </p:cNvPr>
          <p:cNvGraphicFramePr>
            <a:graphicFrameLocks noGrp="1"/>
          </p:cNvGraphicFramePr>
          <p:nvPr>
            <p:extLst>
              <p:ext uri="{D42A27DB-BD31-4B8C-83A1-F6EECF244321}">
                <p14:modId xmlns:p14="http://schemas.microsoft.com/office/powerpoint/2010/main" val="4180320715"/>
              </p:ext>
            </p:extLst>
          </p:nvPr>
        </p:nvGraphicFramePr>
        <p:xfrm>
          <a:off x="2127234" y="2736949"/>
          <a:ext cx="1713842" cy="1854200"/>
        </p:xfrm>
        <a:graphic>
          <a:graphicData uri="http://schemas.openxmlformats.org/drawingml/2006/table">
            <a:tbl>
              <a:tblPr firstRow="1" bandRow="1">
                <a:tableStyleId>{5C22544A-7EE6-4342-B048-85BDC9FD1C3A}</a:tableStyleId>
              </a:tblPr>
              <a:tblGrid>
                <a:gridCol w="1713842">
                  <a:extLst>
                    <a:ext uri="{9D8B030D-6E8A-4147-A177-3AD203B41FA5}">
                      <a16:colId xmlns:a16="http://schemas.microsoft.com/office/drawing/2014/main" val="4284828677"/>
                    </a:ext>
                  </a:extLst>
                </a:gridCol>
              </a:tblGrid>
              <a:tr h="370840">
                <a:tc>
                  <a:txBody>
                    <a:bodyPr/>
                    <a:lstStyle/>
                    <a:p>
                      <a:r>
                        <a:rPr lang="en-DE"/>
                        <a:t>log. unabh.</a:t>
                      </a:r>
                    </a:p>
                  </a:txBody>
                  <a:tcPr/>
                </a:tc>
                <a:extLst>
                  <a:ext uri="{0D108BD9-81ED-4DB2-BD59-A6C34878D82A}">
                    <a16:rowId xmlns:a16="http://schemas.microsoft.com/office/drawing/2014/main" val="2505480035"/>
                  </a:ext>
                </a:extLst>
              </a:tr>
              <a:tr h="370840">
                <a:tc>
                  <a:txBody>
                    <a:bodyPr/>
                    <a:lstStyle/>
                    <a:p>
                      <a:r>
                        <a:rPr lang="en-DE"/>
                        <a:t>möglich</a:t>
                      </a:r>
                    </a:p>
                  </a:txBody>
                  <a:tcPr/>
                </a:tc>
                <a:extLst>
                  <a:ext uri="{0D108BD9-81ED-4DB2-BD59-A6C34878D82A}">
                    <a16:rowId xmlns:a16="http://schemas.microsoft.com/office/drawing/2014/main" val="2276109259"/>
                  </a:ext>
                </a:extLst>
              </a:tr>
              <a:tr h="370840">
                <a:tc>
                  <a:txBody>
                    <a:bodyPr/>
                    <a:lstStyle/>
                    <a:p>
                      <a:r>
                        <a:rPr lang="en-DE" b="0"/>
                        <a:t>möglich</a:t>
                      </a:r>
                    </a:p>
                  </a:txBody>
                  <a:tcPr/>
                </a:tc>
                <a:extLst>
                  <a:ext uri="{0D108BD9-81ED-4DB2-BD59-A6C34878D82A}">
                    <a16:rowId xmlns:a16="http://schemas.microsoft.com/office/drawing/2014/main" val="3419061457"/>
                  </a:ext>
                </a:extLst>
              </a:tr>
              <a:tr h="370840">
                <a:tc>
                  <a:txBody>
                    <a:bodyPr/>
                    <a:lstStyle/>
                    <a:p>
                      <a:r>
                        <a:rPr lang="en-DE"/>
                        <a:t>möglich</a:t>
                      </a:r>
                    </a:p>
                  </a:txBody>
                  <a:tcPr/>
                </a:tc>
                <a:extLst>
                  <a:ext uri="{0D108BD9-81ED-4DB2-BD59-A6C34878D82A}">
                    <a16:rowId xmlns:a16="http://schemas.microsoft.com/office/drawing/2014/main" val="1370098408"/>
                  </a:ext>
                </a:extLst>
              </a:tr>
              <a:tr h="370840">
                <a:tc>
                  <a:txBody>
                    <a:bodyPr/>
                    <a:lstStyle/>
                    <a:p>
                      <a:r>
                        <a:rPr lang="en-DE"/>
                        <a:t>möglich</a:t>
                      </a:r>
                    </a:p>
                  </a:txBody>
                  <a:tcPr/>
                </a:tc>
                <a:extLst>
                  <a:ext uri="{0D108BD9-81ED-4DB2-BD59-A6C34878D82A}">
                    <a16:rowId xmlns:a16="http://schemas.microsoft.com/office/drawing/2014/main" val="1713963714"/>
                  </a:ext>
                </a:extLst>
              </a:tr>
            </a:tbl>
          </a:graphicData>
        </a:graphic>
      </p:graphicFrame>
      <p:sp>
        <p:nvSpPr>
          <p:cNvPr id="9" name="TextBox 8">
            <a:extLst>
              <a:ext uri="{FF2B5EF4-FFF2-40B4-BE49-F238E27FC236}">
                <a16:creationId xmlns:a16="http://schemas.microsoft.com/office/drawing/2014/main" id="{76D72D1B-5B98-FA47-A7D6-9712C0E6AD79}"/>
              </a:ext>
            </a:extLst>
          </p:cNvPr>
          <p:cNvSpPr txBox="1"/>
          <p:nvPr/>
        </p:nvSpPr>
        <p:spPr>
          <a:xfrm>
            <a:off x="4355976" y="2646933"/>
            <a:ext cx="4536504" cy="1754326"/>
          </a:xfrm>
          <a:prstGeom prst="rect">
            <a:avLst/>
          </a:prstGeom>
          <a:noFill/>
        </p:spPr>
        <p:txBody>
          <a:bodyPr wrap="square" rtlCol="0">
            <a:spAutoFit/>
          </a:bodyPr>
          <a:lstStyle/>
          <a:p>
            <a:pPr algn="l"/>
            <a:r>
              <a:rPr lang="en-DE" sz="1800" b="1" dirty="0" err="1"/>
              <a:t>logische Unabhängigkeit:</a:t>
            </a:r>
          </a:p>
          <a:p>
            <a:pPr algn="l"/>
            <a:endParaRPr lang="en-DE" sz="1800" dirty="0" err="1"/>
          </a:p>
          <a:p>
            <a:pPr algn="l"/>
            <a:r>
              <a:rPr lang="en-DE" sz="1800" dirty="0" err="1"/>
              <a:t>Zwei Sätze A und B sind logisch unabhängig, wenn keine der vier Wahrheitswertkombinationen ausgeschlossen sind.</a:t>
            </a:r>
          </a:p>
        </p:txBody>
      </p:sp>
    </p:spTree>
    <p:extLst>
      <p:ext uri="{BB962C8B-B14F-4D97-AF65-F5344CB8AC3E}">
        <p14:creationId xmlns:p14="http://schemas.microsoft.com/office/powerpoint/2010/main" val="2598034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6887-3E28-A046-91DE-5D70E66AED98}"/>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F5D8D252-97F3-514F-A3FA-935067F99B3C}"/>
              </a:ext>
            </a:extLst>
          </p:cNvPr>
          <p:cNvSpPr>
            <a:spLocks noGrp="1"/>
          </p:cNvSpPr>
          <p:nvPr>
            <p:ph type="ftr" sz="quarter" idx="11"/>
          </p:nvPr>
        </p:nvSpPr>
        <p:spPr/>
        <p:txBody>
          <a:bodyPr/>
          <a:lstStyle/>
          <a:p>
            <a:r>
              <a:rPr lang="de-DE"/>
              <a:t>(Löbner 2015: 209)</a:t>
            </a:r>
          </a:p>
        </p:txBody>
      </p:sp>
      <p:sp>
        <p:nvSpPr>
          <p:cNvPr id="4" name="Slide Number Placeholder 3">
            <a:extLst>
              <a:ext uri="{FF2B5EF4-FFF2-40B4-BE49-F238E27FC236}">
                <a16:creationId xmlns:a16="http://schemas.microsoft.com/office/drawing/2014/main" id="{18087F71-B82C-3D47-8AF8-04DE3442B8D5}"/>
              </a:ext>
            </a:extLst>
          </p:cNvPr>
          <p:cNvSpPr>
            <a:spLocks noGrp="1"/>
          </p:cNvSpPr>
          <p:nvPr>
            <p:ph type="sldNum" sz="quarter" idx="12"/>
          </p:nvPr>
        </p:nvSpPr>
        <p:spPr/>
        <p:txBody>
          <a:bodyPr/>
          <a:lstStyle/>
          <a:p>
            <a:fld id="{9D195BCC-3514-4B1B-9C18-24F3D67EC549}" type="slidenum">
              <a:rPr lang="de-DE" smtClean="0"/>
              <a:t>53</a:t>
            </a:fld>
            <a:endParaRPr lang="de-DE"/>
          </a:p>
        </p:txBody>
      </p:sp>
      <p:sp>
        <p:nvSpPr>
          <p:cNvPr id="5" name="Text Placeholder 4">
            <a:extLst>
              <a:ext uri="{FF2B5EF4-FFF2-40B4-BE49-F238E27FC236}">
                <a16:creationId xmlns:a16="http://schemas.microsoft.com/office/drawing/2014/main" id="{78562F8B-B85B-A04C-B2AA-21D991B5FFC9}"/>
              </a:ext>
            </a:extLst>
          </p:cNvPr>
          <p:cNvSpPr>
            <a:spLocks noGrp="1"/>
          </p:cNvSpPr>
          <p:nvPr>
            <p:ph type="body" sz="quarter" idx="14"/>
          </p:nvPr>
        </p:nvSpPr>
        <p:spPr/>
        <p:txBody>
          <a:bodyPr/>
          <a:lstStyle/>
          <a:p>
            <a:r>
              <a:rPr lang="en-DE"/>
              <a:t>einfaches formales System mit syntaktischen und semantischen Regeln für bestimmte elementare Verbindungen von Sätzen</a:t>
            </a:r>
          </a:p>
          <a:p>
            <a:r>
              <a:rPr lang="en-DE"/>
              <a:t>Sätze werden dabei durch Variablen repräsentiert – ihr Inhalt ist offen.</a:t>
            </a:r>
          </a:p>
          <a:p>
            <a:pPr marL="0" indent="0">
              <a:buNone/>
            </a:pPr>
            <a:endParaRPr lang="en-DE"/>
          </a:p>
          <a:p>
            <a:pPr marL="0" indent="0">
              <a:buNone/>
            </a:pPr>
            <a:endParaRPr lang="en-DE"/>
          </a:p>
          <a:p>
            <a:pPr marL="0" indent="0">
              <a:buNone/>
            </a:pPr>
            <a:endParaRPr lang="en-DE"/>
          </a:p>
        </p:txBody>
      </p:sp>
      <p:sp>
        <p:nvSpPr>
          <p:cNvPr id="6" name="Text Placeholder 5">
            <a:extLst>
              <a:ext uri="{FF2B5EF4-FFF2-40B4-BE49-F238E27FC236}">
                <a16:creationId xmlns:a16="http://schemas.microsoft.com/office/drawing/2014/main" id="{4FC44708-EC53-0847-AFFC-3E7F233AF6AF}"/>
              </a:ext>
            </a:extLst>
          </p:cNvPr>
          <p:cNvSpPr>
            <a:spLocks noGrp="1"/>
          </p:cNvSpPr>
          <p:nvPr>
            <p:ph type="body" sz="quarter" idx="15"/>
          </p:nvPr>
        </p:nvSpPr>
        <p:spPr/>
        <p:txBody>
          <a:bodyPr/>
          <a:lstStyle/>
          <a:p>
            <a:r>
              <a:rPr lang="en-DE"/>
              <a:t>Aussagenlogik</a:t>
            </a:r>
          </a:p>
        </p:txBody>
      </p:sp>
      <p:graphicFrame>
        <p:nvGraphicFramePr>
          <p:cNvPr id="8" name="Table 8">
            <a:extLst>
              <a:ext uri="{FF2B5EF4-FFF2-40B4-BE49-F238E27FC236}">
                <a16:creationId xmlns:a16="http://schemas.microsoft.com/office/drawing/2014/main" id="{6F8323D4-33FF-4542-8B73-7495D788028C}"/>
              </a:ext>
            </a:extLst>
          </p:cNvPr>
          <p:cNvGraphicFramePr>
            <a:graphicFrameLocks noGrp="1"/>
          </p:cNvGraphicFramePr>
          <p:nvPr>
            <p:extLst>
              <p:ext uri="{D42A27DB-BD31-4B8C-83A1-F6EECF244321}">
                <p14:modId xmlns:p14="http://schemas.microsoft.com/office/powerpoint/2010/main" val="477926891"/>
              </p:ext>
            </p:extLst>
          </p:nvPr>
        </p:nvGraphicFramePr>
        <p:xfrm>
          <a:off x="505894" y="3006973"/>
          <a:ext cx="8026546" cy="1752600"/>
        </p:xfrm>
        <a:graphic>
          <a:graphicData uri="http://schemas.openxmlformats.org/drawingml/2006/table">
            <a:tbl>
              <a:tblPr firstRow="1" bandRow="1">
                <a:tableStyleId>{5C22544A-7EE6-4342-B048-85BDC9FD1C3A}</a:tableStyleId>
              </a:tblPr>
              <a:tblGrid>
                <a:gridCol w="768521">
                  <a:extLst>
                    <a:ext uri="{9D8B030D-6E8A-4147-A177-3AD203B41FA5}">
                      <a16:colId xmlns:a16="http://schemas.microsoft.com/office/drawing/2014/main" val="2144615557"/>
                    </a:ext>
                  </a:extLst>
                </a:gridCol>
                <a:gridCol w="6205158">
                  <a:extLst>
                    <a:ext uri="{9D8B030D-6E8A-4147-A177-3AD203B41FA5}">
                      <a16:colId xmlns:a16="http://schemas.microsoft.com/office/drawing/2014/main" val="2789507490"/>
                    </a:ext>
                  </a:extLst>
                </a:gridCol>
                <a:gridCol w="1052867">
                  <a:extLst>
                    <a:ext uri="{9D8B030D-6E8A-4147-A177-3AD203B41FA5}">
                      <a16:colId xmlns:a16="http://schemas.microsoft.com/office/drawing/2014/main" val="2442463487"/>
                    </a:ext>
                  </a:extLst>
                </a:gridCol>
              </a:tblGrid>
              <a:tr h="370840">
                <a:tc>
                  <a:txBody>
                    <a:bodyPr/>
                    <a:lstStyle/>
                    <a:p>
                      <a:r>
                        <a:rPr lang="en-DE" b="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b="0">
                          <a:solidFill>
                            <a:schemeClr val="tx1"/>
                          </a:solidFill>
                        </a:rPr>
                        <a:t>Negation: </a:t>
                      </a:r>
                      <a:r>
                        <a:rPr lang="en-DE" b="0">
                          <a:solidFill>
                            <a:schemeClr val="tx1"/>
                          </a:solidFill>
                          <a:latin typeface="Arial" panose="020B0604020202020204" pitchFamily="34" charset="0"/>
                          <a:cs typeface="Arial" panose="020B0604020202020204" pitchFamily="34" charset="0"/>
                        </a:rPr>
                        <a:t>¬A ist wahr, wenn A falsch ist, und umgekehrt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DE"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1931201"/>
                  </a:ext>
                </a:extLst>
              </a:tr>
              <a:tr h="370840">
                <a:tc>
                  <a:txBody>
                    <a:bodyPr/>
                    <a:lstStyle/>
                    <a:p>
                      <a:r>
                        <a:rPr lang="en-DE" b="0">
                          <a:solidFill>
                            <a:schemeClr val="tx1"/>
                          </a:solidFill>
                        </a:rPr>
                        <a:t>∧</a:t>
                      </a:r>
                      <a:endParaRPr lang="en-DE"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b="0">
                          <a:solidFill>
                            <a:schemeClr val="tx1"/>
                          </a:solidFill>
                        </a:rPr>
                        <a:t> Konjunktion: (A∧B) ist wahr gdw A und B beide wahr sind</a:t>
                      </a:r>
                      <a:endParaRPr lang="en-DE"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DE"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362185"/>
                  </a:ext>
                </a:extLst>
              </a:tr>
              <a:tr h="370840">
                <a:tc>
                  <a:txBody>
                    <a:bodyPr/>
                    <a:lstStyle/>
                    <a:p>
                      <a:r>
                        <a:rPr lang="en-DE" b="0">
                          <a:solidFill>
                            <a:schemeClr val="tx1"/>
                          </a:solidFill>
                        </a:rPr>
                        <a:t>∨ </a:t>
                      </a:r>
                      <a:endParaRPr lang="en-DE"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b="0">
                          <a:solidFill>
                            <a:schemeClr val="tx1"/>
                          </a:solidFill>
                        </a:rPr>
                        <a:t>Disjunktion: (A∨B) ist wahr gdw A und/oder B wahr sind</a:t>
                      </a:r>
                      <a:endParaRPr lang="en-DE"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DE"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591156"/>
                  </a:ext>
                </a:extLst>
              </a:tr>
              <a:tr h="370840">
                <a:tc>
                  <a:txBody>
                    <a:bodyPr/>
                    <a:lstStyle/>
                    <a:p>
                      <a:r>
                        <a:rPr lang="en-DE" b="0">
                          <a:solidFill>
                            <a:schemeClr val="tx1"/>
                          </a:solidFill>
                        </a:rPr>
                        <a:t>→</a:t>
                      </a:r>
                      <a:endParaRPr lang="en-DE"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b="0">
                          <a:solidFill>
                            <a:schemeClr val="tx1"/>
                          </a:solidFill>
                        </a:rPr>
                        <a:t>Subjunktion: (A → B) ist falsch, wenn A wahr und B falsch ist, und sonst wahr.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DE"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245118"/>
                  </a:ext>
                </a:extLst>
              </a:tr>
            </a:tbl>
          </a:graphicData>
        </a:graphic>
      </p:graphicFrame>
      <p:pic>
        <p:nvPicPr>
          <p:cNvPr id="3081" name="Picture 9" descr="Venn diagram of Logical disjunction">
            <a:extLst>
              <a:ext uri="{FF2B5EF4-FFF2-40B4-BE49-F238E27FC236}">
                <a16:creationId xmlns:a16="http://schemas.microsoft.com/office/drawing/2014/main" id="{AE91A94E-F819-DF48-9174-DF94655DE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2" t="3857" r="5037" b="5681"/>
          <a:stretch/>
        </p:blipFill>
        <p:spPr bwMode="auto">
          <a:xfrm>
            <a:off x="7731979" y="3779055"/>
            <a:ext cx="477053" cy="338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Venn diagram of Logical conjunction">
            <a:extLst>
              <a:ext uri="{FF2B5EF4-FFF2-40B4-BE49-F238E27FC236}">
                <a16:creationId xmlns:a16="http://schemas.microsoft.com/office/drawing/2014/main" id="{AD80EA91-EDDD-464E-AEEE-F04261480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24" t="8485" r="7091" b="10803"/>
          <a:stretch/>
        </p:blipFill>
        <p:spPr bwMode="auto">
          <a:xfrm>
            <a:off x="7760839" y="3416325"/>
            <a:ext cx="432048" cy="29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28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7635-6F1A-E44A-A53A-D58DBA68D75D}"/>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38F60212-39A0-344F-B66C-0705E7AD28FF}"/>
              </a:ext>
            </a:extLst>
          </p:cNvPr>
          <p:cNvSpPr>
            <a:spLocks noGrp="1"/>
          </p:cNvSpPr>
          <p:nvPr>
            <p:ph type="ftr" sz="quarter" idx="11"/>
          </p:nvPr>
        </p:nvSpPr>
        <p:spPr/>
        <p:txBody>
          <a:bodyPr/>
          <a:lstStyle/>
          <a:p>
            <a:r>
              <a:rPr lang="de-DE"/>
              <a:t>(Löbner 2015: 210f.)</a:t>
            </a:r>
          </a:p>
        </p:txBody>
      </p:sp>
      <p:sp>
        <p:nvSpPr>
          <p:cNvPr id="4" name="Slide Number Placeholder 3">
            <a:extLst>
              <a:ext uri="{FF2B5EF4-FFF2-40B4-BE49-F238E27FC236}">
                <a16:creationId xmlns:a16="http://schemas.microsoft.com/office/drawing/2014/main" id="{BB93705C-8043-034F-8FC8-E0925E24334E}"/>
              </a:ext>
            </a:extLst>
          </p:cNvPr>
          <p:cNvSpPr>
            <a:spLocks noGrp="1"/>
          </p:cNvSpPr>
          <p:nvPr>
            <p:ph type="sldNum" sz="quarter" idx="12"/>
          </p:nvPr>
        </p:nvSpPr>
        <p:spPr/>
        <p:txBody>
          <a:bodyPr/>
          <a:lstStyle/>
          <a:p>
            <a:fld id="{9D195BCC-3514-4B1B-9C18-24F3D67EC549}" type="slidenum">
              <a:rPr lang="de-DE" smtClean="0"/>
              <a:t>54</a:t>
            </a:fld>
            <a:endParaRPr lang="de-DE"/>
          </a:p>
        </p:txBody>
      </p:sp>
      <p:sp>
        <p:nvSpPr>
          <p:cNvPr id="5" name="Text Placeholder 4">
            <a:extLst>
              <a:ext uri="{FF2B5EF4-FFF2-40B4-BE49-F238E27FC236}">
                <a16:creationId xmlns:a16="http://schemas.microsoft.com/office/drawing/2014/main" id="{740A3C08-3832-CE49-8B2E-199C455A777A}"/>
              </a:ext>
            </a:extLst>
          </p:cNvPr>
          <p:cNvSpPr>
            <a:spLocks noGrp="1"/>
          </p:cNvSpPr>
          <p:nvPr>
            <p:ph type="body" sz="quarter" idx="14"/>
          </p:nvPr>
        </p:nvSpPr>
        <p:spPr/>
        <p:txBody>
          <a:bodyPr/>
          <a:lstStyle/>
          <a:p>
            <a:r>
              <a:rPr lang="en-DE"/>
              <a:t>Die logischen Verknüpfungen sind so definiert, dass man sie als 'und', 'und/oder' bzw. 'nicht' interpretieren kann</a:t>
            </a:r>
          </a:p>
          <a:p>
            <a:r>
              <a:rPr lang="en-DE"/>
              <a:t>allerdings: ihre natürlichsprachigen Gegenstücke werden nicht immer so verwendet!</a:t>
            </a:r>
          </a:p>
          <a:p>
            <a:r>
              <a:rPr lang="en-DE"/>
              <a:t>bspw. negiert die natürlichsprachige Negation i.d.R. nur eine Prädikation, die aussagenlogische Negation hingegen immer die ganze Aussage.</a:t>
            </a:r>
          </a:p>
          <a:p>
            <a:r>
              <a:rPr lang="en-DE"/>
              <a:t>z.B. wird in einem Satz wie </a:t>
            </a:r>
            <a:r>
              <a:rPr lang="en-DE" i="1"/>
              <a:t>Angelika schläft nicht </a:t>
            </a:r>
            <a:r>
              <a:rPr lang="en-DE"/>
              <a:t>nicht negiert, dass es Angelika ist, von der die Rede ist!</a:t>
            </a:r>
          </a:p>
        </p:txBody>
      </p:sp>
      <p:sp>
        <p:nvSpPr>
          <p:cNvPr id="6" name="Text Placeholder 5">
            <a:extLst>
              <a:ext uri="{FF2B5EF4-FFF2-40B4-BE49-F238E27FC236}">
                <a16:creationId xmlns:a16="http://schemas.microsoft.com/office/drawing/2014/main" id="{C625B933-4E65-3B45-B703-8D42759BA57D}"/>
              </a:ext>
            </a:extLst>
          </p:cNvPr>
          <p:cNvSpPr>
            <a:spLocks noGrp="1"/>
          </p:cNvSpPr>
          <p:nvPr>
            <p:ph type="body" sz="quarter" idx="15"/>
          </p:nvPr>
        </p:nvSpPr>
        <p:spPr/>
        <p:txBody>
          <a:bodyPr/>
          <a:lstStyle/>
          <a:p>
            <a:r>
              <a:rPr lang="en-DE"/>
              <a:t>Aussagenlogik</a:t>
            </a:r>
          </a:p>
        </p:txBody>
      </p:sp>
    </p:spTree>
    <p:extLst>
      <p:ext uri="{BB962C8B-B14F-4D97-AF65-F5344CB8AC3E}">
        <p14:creationId xmlns:p14="http://schemas.microsoft.com/office/powerpoint/2010/main" val="2948254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B459-CF08-5348-A206-D1F6CF84B223}"/>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CC5A77A9-783C-804B-8C03-0C216D02027C}"/>
              </a:ext>
            </a:extLst>
          </p:cNvPr>
          <p:cNvSpPr>
            <a:spLocks noGrp="1"/>
          </p:cNvSpPr>
          <p:nvPr>
            <p:ph type="ftr" sz="quarter" idx="11"/>
          </p:nvPr>
        </p:nvSpPr>
        <p:spPr/>
        <p:txBody>
          <a:bodyPr/>
          <a:lstStyle/>
          <a:p>
            <a:r>
              <a:rPr lang="de-DE"/>
              <a:t>(Löbner 2015: 211)</a:t>
            </a:r>
          </a:p>
        </p:txBody>
      </p:sp>
      <p:sp>
        <p:nvSpPr>
          <p:cNvPr id="4" name="Slide Number Placeholder 3">
            <a:extLst>
              <a:ext uri="{FF2B5EF4-FFF2-40B4-BE49-F238E27FC236}">
                <a16:creationId xmlns:a16="http://schemas.microsoft.com/office/drawing/2014/main" id="{98CEC65A-CE7C-8B40-940D-6EE81F78955D}"/>
              </a:ext>
            </a:extLst>
          </p:cNvPr>
          <p:cNvSpPr>
            <a:spLocks noGrp="1"/>
          </p:cNvSpPr>
          <p:nvPr>
            <p:ph type="sldNum" sz="quarter" idx="12"/>
          </p:nvPr>
        </p:nvSpPr>
        <p:spPr/>
        <p:txBody>
          <a:bodyPr/>
          <a:lstStyle/>
          <a:p>
            <a:fld id="{9D195BCC-3514-4B1B-9C18-24F3D67EC549}" type="slidenum">
              <a:rPr lang="de-DE" smtClean="0"/>
              <a:t>55</a:t>
            </a:fld>
            <a:endParaRPr lang="de-DE"/>
          </a:p>
        </p:txBody>
      </p:sp>
      <p:sp>
        <p:nvSpPr>
          <p:cNvPr id="5" name="Text Placeholder 4">
            <a:extLst>
              <a:ext uri="{FF2B5EF4-FFF2-40B4-BE49-F238E27FC236}">
                <a16:creationId xmlns:a16="http://schemas.microsoft.com/office/drawing/2014/main" id="{322839B3-CECC-564D-A1CD-3C397AF6EE84}"/>
              </a:ext>
            </a:extLst>
          </p:cNvPr>
          <p:cNvSpPr>
            <a:spLocks noGrp="1"/>
          </p:cNvSpPr>
          <p:nvPr>
            <p:ph type="body" sz="quarter" idx="14"/>
          </p:nvPr>
        </p:nvSpPr>
        <p:spPr/>
        <p:txBody>
          <a:bodyPr/>
          <a:lstStyle/>
          <a:p>
            <a:r>
              <a:rPr lang="en-DE"/>
              <a:t>ebenso können ∧ und ∨ in der Aussagenlogik nur zwischen Aussagen (ganzen Sätzen) verwendet werden, während </a:t>
            </a:r>
            <a:r>
              <a:rPr lang="en-DE" i="1"/>
              <a:t>und </a:t>
            </a:r>
            <a:r>
              <a:rPr lang="en-DE"/>
              <a:t>und </a:t>
            </a:r>
            <a:r>
              <a:rPr lang="en-DE" i="1"/>
              <a:t>oder </a:t>
            </a:r>
            <a:r>
              <a:rPr lang="en-DE"/>
              <a:t>auch einzelne Wörter oder Phrasen verbinden können:</a:t>
            </a:r>
          </a:p>
          <a:p>
            <a:endParaRPr lang="en-DE"/>
          </a:p>
          <a:p>
            <a:pPr marL="0" indent="0">
              <a:buNone/>
            </a:pPr>
            <a:r>
              <a:rPr lang="en-DE" i="1"/>
              <a:t>Klaus und Angelika wollen heiraten.</a:t>
            </a:r>
          </a:p>
          <a:p>
            <a:pPr marL="0" indent="0">
              <a:buNone/>
            </a:pPr>
            <a:r>
              <a:rPr lang="en-DE"/>
              <a:t>vs.</a:t>
            </a:r>
          </a:p>
          <a:p>
            <a:pPr marL="0" indent="0">
              <a:buNone/>
            </a:pPr>
            <a:r>
              <a:rPr lang="en-DE" i="1"/>
              <a:t>Klaus will heiraten und Angelika will heiraten.</a:t>
            </a:r>
            <a:r>
              <a:rPr lang="en-DE"/>
              <a:t> </a:t>
            </a:r>
          </a:p>
        </p:txBody>
      </p:sp>
      <p:sp>
        <p:nvSpPr>
          <p:cNvPr id="6" name="Text Placeholder 5">
            <a:extLst>
              <a:ext uri="{FF2B5EF4-FFF2-40B4-BE49-F238E27FC236}">
                <a16:creationId xmlns:a16="http://schemas.microsoft.com/office/drawing/2014/main" id="{28C12D39-45EF-E44A-8E72-EBEED69F392F}"/>
              </a:ext>
            </a:extLst>
          </p:cNvPr>
          <p:cNvSpPr>
            <a:spLocks noGrp="1"/>
          </p:cNvSpPr>
          <p:nvPr>
            <p:ph type="body" sz="quarter" idx="15"/>
          </p:nvPr>
        </p:nvSpPr>
        <p:spPr/>
        <p:txBody>
          <a:bodyPr/>
          <a:lstStyle/>
          <a:p>
            <a:r>
              <a:rPr lang="en-DE"/>
              <a:t>Aussagenlogik</a:t>
            </a:r>
          </a:p>
        </p:txBody>
      </p:sp>
    </p:spTree>
    <p:extLst>
      <p:ext uri="{BB962C8B-B14F-4D97-AF65-F5344CB8AC3E}">
        <p14:creationId xmlns:p14="http://schemas.microsoft.com/office/powerpoint/2010/main" val="1068607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56</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Die log. Beziehungen zwischen Sätzen können dazu verwendet werden, Beziehungen zwischen Ausdrücken unterhalb der Satzebene zu definieren</a:t>
            </a:r>
          </a:p>
          <a:p>
            <a:r>
              <a:rPr lang="en-DE"/>
              <a:t>um logische Beziehungen zwischen Ausdrücken zu definieren, setzt man sie in geeignete Testsätze ein und prüft deren Beziehung</a:t>
            </a:r>
          </a:p>
          <a:p>
            <a:r>
              <a:rPr lang="en-DE"/>
              <a:t>z.B.: wenn </a:t>
            </a:r>
            <a:r>
              <a:rPr lang="en-DE" i="1"/>
              <a:t>x ist y </a:t>
            </a:r>
            <a:r>
              <a:rPr lang="en-DE"/>
              <a:t>und </a:t>
            </a:r>
            <a:r>
              <a:rPr lang="en-DE" i="1"/>
              <a:t>x ist z </a:t>
            </a:r>
            <a:r>
              <a:rPr lang="en-DE"/>
              <a:t>in allen Kontexten austauschbar sind, liegt logische Äquivalenz vor</a:t>
            </a:r>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1131164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57</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Logische Äquivalenz</a:t>
            </a:r>
          </a:p>
          <a:p>
            <a:r>
              <a:rPr lang="en-DE"/>
              <a:t>Implikation und logische Unterordnung</a:t>
            </a:r>
          </a:p>
          <a:p>
            <a:r>
              <a:rPr lang="en-DE"/>
              <a:t>Logische Inkompatibilität</a:t>
            </a:r>
          </a:p>
          <a:p>
            <a:r>
              <a:rPr lang="en-DE"/>
              <a:t>Logische Komplementarität</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2742157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58</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b="1"/>
              <a:t>Logische Äquivalenz</a:t>
            </a:r>
          </a:p>
          <a:p>
            <a:r>
              <a:rPr lang="en-DE"/>
              <a:t>Implikation und logische Unterordnung</a:t>
            </a:r>
          </a:p>
          <a:p>
            <a:r>
              <a:rPr lang="en-DE"/>
              <a:t>Logische Inkompatibilität</a:t>
            </a:r>
          </a:p>
          <a:p>
            <a:r>
              <a:rPr lang="en-DE"/>
              <a:t>Logische Komplementarität</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27475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59</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a:t>
            </a:r>
            <a:r>
              <a:rPr lang="en-GB"/>
              <a:t>Zwei Prädikatsausdrücke sind (in gegebenen Lesarten) logisch äquivalent, gdw sie notwendig für dieselben Argumente denselben Wahrheitswert ergeben.</a:t>
            </a:r>
            <a:r>
              <a:rPr lang="en-DE"/>
              <a:t>" (Löner 2015: 213)</a:t>
            </a:r>
          </a:p>
          <a:p>
            <a:endParaRPr lang="en-DE"/>
          </a:p>
          <a:p>
            <a:pPr marL="0" indent="0">
              <a:buNone/>
            </a:pPr>
            <a:r>
              <a:rPr lang="en-DE"/>
              <a:t>x ist </a:t>
            </a:r>
            <a:r>
              <a:rPr lang="en-DE" b="1">
                <a:solidFill>
                  <a:srgbClr val="0070C0"/>
                </a:solidFill>
              </a:rPr>
              <a:t>eine Erwachsene</a:t>
            </a:r>
            <a:r>
              <a:rPr lang="en-DE"/>
              <a:t> 	⇔ 	x ist </a:t>
            </a:r>
            <a:r>
              <a:rPr lang="en-DE" b="1">
                <a:solidFill>
                  <a:srgbClr val="0070C0"/>
                </a:solidFill>
              </a:rPr>
              <a:t>eine Frau</a:t>
            </a:r>
          </a:p>
          <a:p>
            <a:pPr marL="0" indent="0">
              <a:buNone/>
            </a:pPr>
            <a:r>
              <a:rPr lang="en-DE"/>
              <a:t>x </a:t>
            </a:r>
            <a:r>
              <a:rPr lang="en-DE" b="1">
                <a:solidFill>
                  <a:srgbClr val="0070C0"/>
                </a:solidFill>
              </a:rPr>
              <a:t>kostet viel </a:t>
            </a:r>
            <a:r>
              <a:rPr lang="en-DE"/>
              <a:t>		⇔ 	x ist </a:t>
            </a:r>
            <a:r>
              <a:rPr lang="en-DE" b="1">
                <a:solidFill>
                  <a:srgbClr val="0070C0"/>
                </a:solidFill>
              </a:rPr>
              <a:t>teuer</a:t>
            </a:r>
          </a:p>
          <a:p>
            <a:endParaRPr lang="en-GB"/>
          </a:p>
          <a:p>
            <a:r>
              <a:rPr lang="en-GB"/>
              <a:t>Zwischen den Prädikatsausdrücken liegt Denotationsgleichheit vor: was immer man als </a:t>
            </a:r>
            <a:r>
              <a:rPr lang="en-GB" i="1"/>
              <a:t>eine Erwachsene </a:t>
            </a:r>
            <a:r>
              <a:rPr lang="en-GB"/>
              <a:t>bezeichnen kann, kann man auch als </a:t>
            </a:r>
            <a:r>
              <a:rPr lang="en-GB" i="1"/>
              <a:t>eine Frau </a:t>
            </a:r>
            <a:r>
              <a:rPr lang="en-GB"/>
              <a:t>bezeichnen.</a:t>
            </a:r>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392081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6EC6-1BED-4443-BA42-817E1D57181D}"/>
              </a:ext>
            </a:extLst>
          </p:cNvPr>
          <p:cNvSpPr>
            <a:spLocks noGrp="1"/>
          </p:cNvSpPr>
          <p:nvPr>
            <p:ph type="title"/>
          </p:nvPr>
        </p:nvSpPr>
        <p:spPr/>
        <p:txBody>
          <a:bodyPr/>
          <a:lstStyle/>
          <a:p>
            <a:r>
              <a:rPr lang="en-DE"/>
              <a:t>Noch einmal: Was ist Bedeutung?</a:t>
            </a:r>
          </a:p>
        </p:txBody>
      </p:sp>
      <p:sp>
        <p:nvSpPr>
          <p:cNvPr id="3" name="Footer Placeholder 2">
            <a:extLst>
              <a:ext uri="{FF2B5EF4-FFF2-40B4-BE49-F238E27FC236}">
                <a16:creationId xmlns:a16="http://schemas.microsoft.com/office/drawing/2014/main" id="{11E46998-7E0A-154C-87FD-4A605A674AE7}"/>
              </a:ext>
            </a:extLst>
          </p:cNvPr>
          <p:cNvSpPr>
            <a:spLocks noGrp="1"/>
          </p:cNvSpPr>
          <p:nvPr>
            <p:ph type="ftr" sz="quarter" idx="11"/>
          </p:nvPr>
        </p:nvSpPr>
        <p:spPr/>
        <p:txBody>
          <a:bodyPr/>
          <a:lstStyle/>
          <a:p>
            <a:r>
              <a:rPr lang="de-DE"/>
              <a:t>(Meibauer et al. 2015)</a:t>
            </a:r>
          </a:p>
        </p:txBody>
      </p:sp>
      <p:sp>
        <p:nvSpPr>
          <p:cNvPr id="4" name="Slide Number Placeholder 3">
            <a:extLst>
              <a:ext uri="{FF2B5EF4-FFF2-40B4-BE49-F238E27FC236}">
                <a16:creationId xmlns:a16="http://schemas.microsoft.com/office/drawing/2014/main" id="{674A1630-BC70-C54F-8E01-204C283EFA42}"/>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F75B4659-1599-2543-9F7C-8048A2138947}"/>
              </a:ext>
            </a:extLst>
          </p:cNvPr>
          <p:cNvSpPr>
            <a:spLocks noGrp="1"/>
          </p:cNvSpPr>
          <p:nvPr>
            <p:ph type="body" sz="quarter" idx="14"/>
          </p:nvPr>
        </p:nvSpPr>
        <p:spPr/>
        <p:txBody>
          <a:bodyPr/>
          <a:lstStyle/>
          <a:p>
            <a:r>
              <a:rPr lang="en-DE"/>
              <a:t>Der </a:t>
            </a:r>
            <a:r>
              <a:rPr lang="en-DE" b="1"/>
              <a:t>wahrheitsfunktionale Aspekt der Bedeutung </a:t>
            </a:r>
            <a:r>
              <a:rPr lang="en-DE"/>
              <a:t>geht auf die "realistische" Sichtweise zurück und spielt in der Satzsemantik eine zentrale Rolle.</a:t>
            </a:r>
          </a:p>
          <a:p>
            <a:endParaRPr lang="en-DE"/>
          </a:p>
          <a:p>
            <a:r>
              <a:rPr lang="en-DE"/>
              <a:t>In dieser Sichtweise wird die Bedeutung eines Satzes mit seinen </a:t>
            </a:r>
            <a:r>
              <a:rPr lang="en-DE" b="1"/>
              <a:t>Wahrheitsbedingungen </a:t>
            </a:r>
            <a:r>
              <a:rPr lang="en-DE"/>
              <a:t>identifiziert.</a:t>
            </a:r>
          </a:p>
          <a:p>
            <a:endParaRPr lang="en-DE"/>
          </a:p>
          <a:p>
            <a:r>
              <a:rPr lang="en-DE"/>
              <a:t>Die Bedeutung eines Satzes zu kennen, heißt, die Bedingungen für die Wahrheit bzw. Falschheit dieses Satzes zu kennen.</a:t>
            </a:r>
          </a:p>
        </p:txBody>
      </p:sp>
      <p:sp>
        <p:nvSpPr>
          <p:cNvPr id="6" name="Text Placeholder 5">
            <a:extLst>
              <a:ext uri="{FF2B5EF4-FFF2-40B4-BE49-F238E27FC236}">
                <a16:creationId xmlns:a16="http://schemas.microsoft.com/office/drawing/2014/main" id="{75D84F9E-EE74-3B44-B1ED-58AF226664B2}"/>
              </a:ext>
            </a:extLst>
          </p:cNvPr>
          <p:cNvSpPr>
            <a:spLocks noGrp="1"/>
          </p:cNvSpPr>
          <p:nvPr>
            <p:ph type="body" sz="quarter" idx="15"/>
          </p:nvPr>
        </p:nvSpPr>
        <p:spPr/>
        <p:txBody>
          <a:bodyPr/>
          <a:lstStyle/>
          <a:p>
            <a:r>
              <a:rPr lang="en-DE"/>
              <a:t>Bedeutung und Wahrheit</a:t>
            </a:r>
          </a:p>
        </p:txBody>
      </p:sp>
    </p:spTree>
    <p:extLst>
      <p:ext uri="{BB962C8B-B14F-4D97-AF65-F5344CB8AC3E}">
        <p14:creationId xmlns:p14="http://schemas.microsoft.com/office/powerpoint/2010/main" val="7970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60</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Logische Äquivalenz</a:t>
            </a:r>
          </a:p>
          <a:p>
            <a:r>
              <a:rPr lang="en-DE" b="1"/>
              <a:t>Implikation und logische Unterordnung</a:t>
            </a:r>
          </a:p>
          <a:p>
            <a:r>
              <a:rPr lang="en-DE"/>
              <a:t>Logische Inkompatibilität</a:t>
            </a:r>
          </a:p>
          <a:p>
            <a:r>
              <a:rPr lang="en-DE"/>
              <a:t>Logische Komplementarität</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2875152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61</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A ist ein Unterbegriff von B und B ein Unterbegriff von A gdw B für alle Argumente wahr ist, für die A wahr ist.</a:t>
            </a:r>
          </a:p>
          <a:p>
            <a:endParaRPr lang="en-DE"/>
          </a:p>
          <a:p>
            <a:pPr marL="0" indent="0">
              <a:buNone/>
            </a:pPr>
            <a:r>
              <a:rPr lang="en-GB"/>
              <a:t>x ist </a:t>
            </a:r>
            <a:r>
              <a:rPr lang="en-GB" b="1">
                <a:solidFill>
                  <a:srgbClr val="0070C0"/>
                </a:solidFill>
              </a:rPr>
              <a:t>eine Ente</a:t>
            </a:r>
            <a:r>
              <a:rPr lang="en-GB"/>
              <a:t> 	⇒ 	x ist </a:t>
            </a:r>
            <a:r>
              <a:rPr lang="en-GB" b="1">
                <a:solidFill>
                  <a:srgbClr val="0070C0"/>
                </a:solidFill>
              </a:rPr>
              <a:t>ein Vogel</a:t>
            </a:r>
          </a:p>
          <a:p>
            <a:pPr marL="0" indent="0">
              <a:buNone/>
            </a:pPr>
            <a:r>
              <a:rPr lang="en-GB"/>
              <a:t>x </a:t>
            </a:r>
            <a:r>
              <a:rPr lang="en-GB" b="1">
                <a:solidFill>
                  <a:srgbClr val="0070C0"/>
                </a:solidFill>
              </a:rPr>
              <a:t>trinkt</a:t>
            </a:r>
            <a:r>
              <a:rPr lang="en-GB"/>
              <a:t> y 	⇒ 	x </a:t>
            </a:r>
            <a:r>
              <a:rPr lang="en-GB" b="1">
                <a:solidFill>
                  <a:srgbClr val="0070C0"/>
                </a:solidFill>
              </a:rPr>
              <a:t>nimmt</a:t>
            </a:r>
            <a:r>
              <a:rPr lang="en-GB"/>
              <a:t> y </a:t>
            </a:r>
            <a:r>
              <a:rPr lang="en-GB" b="1">
                <a:solidFill>
                  <a:srgbClr val="0070C0"/>
                </a:solidFill>
              </a:rPr>
              <a:t>zu sich</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3647464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62</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Logische Äquivalenz</a:t>
            </a:r>
          </a:p>
          <a:p>
            <a:r>
              <a:rPr lang="en-DE"/>
              <a:t>Implikation und logische Unterordnung</a:t>
            </a:r>
          </a:p>
          <a:p>
            <a:r>
              <a:rPr lang="en-DE" b="1"/>
              <a:t>Logische Inkompatibilität</a:t>
            </a:r>
          </a:p>
          <a:p>
            <a:r>
              <a:rPr lang="en-DE"/>
              <a:t>Logische Komplementarität</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320255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63</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A und B sind logisch inkompatibel gdw A und B nicht beide für dieselben Argumente wahr sein können.</a:t>
            </a:r>
          </a:p>
          <a:p>
            <a:endParaRPr lang="en-DE"/>
          </a:p>
          <a:p>
            <a:pPr marL="0" indent="0">
              <a:buNone/>
            </a:pPr>
            <a:r>
              <a:rPr lang="en-DE"/>
              <a:t>z.B. x ist </a:t>
            </a:r>
            <a:r>
              <a:rPr lang="en-DE" b="1">
                <a:solidFill>
                  <a:srgbClr val="0070C0"/>
                </a:solidFill>
              </a:rPr>
              <a:t>ein Spatz</a:t>
            </a:r>
            <a:r>
              <a:rPr lang="en-DE"/>
              <a:t>	vs.	x ist </a:t>
            </a:r>
            <a:r>
              <a:rPr lang="en-DE" b="1">
                <a:solidFill>
                  <a:srgbClr val="0070C0"/>
                </a:solidFill>
              </a:rPr>
              <a:t>ein Pinguin</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
        <p:nvSpPr>
          <p:cNvPr id="7" name="TextBox 6">
            <a:extLst>
              <a:ext uri="{FF2B5EF4-FFF2-40B4-BE49-F238E27FC236}">
                <a16:creationId xmlns:a16="http://schemas.microsoft.com/office/drawing/2014/main" id="{74BB5014-D8E2-BA4F-99E1-DD36308AB113}"/>
              </a:ext>
            </a:extLst>
          </p:cNvPr>
          <p:cNvSpPr txBox="1"/>
          <p:nvPr/>
        </p:nvSpPr>
        <p:spPr>
          <a:xfrm>
            <a:off x="1691680" y="3538804"/>
            <a:ext cx="617477" cy="300210"/>
          </a:xfrm>
          <a:prstGeom prst="rect">
            <a:avLst/>
          </a:prstGeom>
          <a:noFill/>
        </p:spPr>
        <p:txBody>
          <a:bodyPr wrap="none" rtlCol="0">
            <a:spAutoFit/>
          </a:bodyPr>
          <a:lstStyle/>
          <a:p>
            <a:pPr algn="l"/>
            <a:r>
              <a:rPr lang="en-DE" dirty="0" err="1"/>
              <a:t>Vogel</a:t>
            </a:r>
          </a:p>
        </p:txBody>
      </p:sp>
      <p:sp>
        <p:nvSpPr>
          <p:cNvPr id="8" name="TextBox 7">
            <a:extLst>
              <a:ext uri="{FF2B5EF4-FFF2-40B4-BE49-F238E27FC236}">
                <a16:creationId xmlns:a16="http://schemas.microsoft.com/office/drawing/2014/main" id="{CEC06372-2F73-364E-86EA-C8E4F7B96798}"/>
              </a:ext>
            </a:extLst>
          </p:cNvPr>
          <p:cNvSpPr txBox="1"/>
          <p:nvPr/>
        </p:nvSpPr>
        <p:spPr>
          <a:xfrm>
            <a:off x="372902" y="4451429"/>
            <a:ext cx="502061" cy="300210"/>
          </a:xfrm>
          <a:prstGeom prst="rect">
            <a:avLst/>
          </a:prstGeom>
          <a:noFill/>
        </p:spPr>
        <p:txBody>
          <a:bodyPr wrap="none" rtlCol="0">
            <a:spAutoFit/>
          </a:bodyPr>
          <a:lstStyle/>
          <a:p>
            <a:pPr algn="l"/>
            <a:r>
              <a:rPr lang="en-DE" dirty="0" err="1"/>
              <a:t>Uhu</a:t>
            </a:r>
          </a:p>
        </p:txBody>
      </p:sp>
      <p:sp>
        <p:nvSpPr>
          <p:cNvPr id="9" name="TextBox 8">
            <a:extLst>
              <a:ext uri="{FF2B5EF4-FFF2-40B4-BE49-F238E27FC236}">
                <a16:creationId xmlns:a16="http://schemas.microsoft.com/office/drawing/2014/main" id="{DC2A655E-4634-CC4D-B1C7-E9CE5DE06A26}"/>
              </a:ext>
            </a:extLst>
          </p:cNvPr>
          <p:cNvSpPr txBox="1"/>
          <p:nvPr/>
        </p:nvSpPr>
        <p:spPr>
          <a:xfrm>
            <a:off x="1186889" y="4451429"/>
            <a:ext cx="627095" cy="300210"/>
          </a:xfrm>
          <a:prstGeom prst="rect">
            <a:avLst/>
          </a:prstGeom>
          <a:noFill/>
        </p:spPr>
        <p:txBody>
          <a:bodyPr wrap="none" rtlCol="0">
            <a:spAutoFit/>
          </a:bodyPr>
          <a:lstStyle/>
          <a:p>
            <a:pPr algn="l"/>
            <a:r>
              <a:rPr lang="en-DE" dirty="0" err="1"/>
              <a:t>Spatz</a:t>
            </a:r>
          </a:p>
        </p:txBody>
      </p:sp>
      <p:sp>
        <p:nvSpPr>
          <p:cNvPr id="10" name="TextBox 9">
            <a:extLst>
              <a:ext uri="{FF2B5EF4-FFF2-40B4-BE49-F238E27FC236}">
                <a16:creationId xmlns:a16="http://schemas.microsoft.com/office/drawing/2014/main" id="{BB532E64-0326-D647-A4DD-3243D2B8C29F}"/>
              </a:ext>
            </a:extLst>
          </p:cNvPr>
          <p:cNvSpPr txBox="1"/>
          <p:nvPr/>
        </p:nvSpPr>
        <p:spPr>
          <a:xfrm>
            <a:off x="2125910" y="4451429"/>
            <a:ext cx="761747" cy="300210"/>
          </a:xfrm>
          <a:prstGeom prst="rect">
            <a:avLst/>
          </a:prstGeom>
          <a:noFill/>
        </p:spPr>
        <p:txBody>
          <a:bodyPr wrap="none" rtlCol="0">
            <a:spAutoFit/>
          </a:bodyPr>
          <a:lstStyle/>
          <a:p>
            <a:pPr algn="l"/>
            <a:r>
              <a:rPr lang="en-DE" dirty="0" err="1"/>
              <a:t>Pinguin</a:t>
            </a:r>
          </a:p>
        </p:txBody>
      </p:sp>
      <p:sp>
        <p:nvSpPr>
          <p:cNvPr id="11" name="TextBox 10">
            <a:extLst>
              <a:ext uri="{FF2B5EF4-FFF2-40B4-BE49-F238E27FC236}">
                <a16:creationId xmlns:a16="http://schemas.microsoft.com/office/drawing/2014/main" id="{B7B3256A-84C5-9D4E-9313-2DFF38DBA2ED}"/>
              </a:ext>
            </a:extLst>
          </p:cNvPr>
          <p:cNvSpPr txBox="1"/>
          <p:nvPr/>
        </p:nvSpPr>
        <p:spPr>
          <a:xfrm>
            <a:off x="3199582" y="4451429"/>
            <a:ext cx="463588" cy="300210"/>
          </a:xfrm>
          <a:prstGeom prst="rect">
            <a:avLst/>
          </a:prstGeom>
          <a:noFill/>
        </p:spPr>
        <p:txBody>
          <a:bodyPr wrap="none" rtlCol="0">
            <a:spAutoFit/>
          </a:bodyPr>
          <a:lstStyle/>
          <a:p>
            <a:pPr algn="l"/>
            <a:r>
              <a:rPr lang="en-DE" dirty="0" err="1"/>
              <a:t>etc.</a:t>
            </a:r>
          </a:p>
        </p:txBody>
      </p:sp>
      <p:cxnSp>
        <p:nvCxnSpPr>
          <p:cNvPr id="13" name="Straight Connector 12">
            <a:extLst>
              <a:ext uri="{FF2B5EF4-FFF2-40B4-BE49-F238E27FC236}">
                <a16:creationId xmlns:a16="http://schemas.microsoft.com/office/drawing/2014/main" id="{190E34DB-650B-0D4A-988D-EE1BE5E25DD0}"/>
              </a:ext>
            </a:extLst>
          </p:cNvPr>
          <p:cNvCxnSpPr>
            <a:stCxn id="7" idx="2"/>
            <a:endCxn id="8" idx="0"/>
          </p:cNvCxnSpPr>
          <p:nvPr/>
        </p:nvCxnSpPr>
        <p:spPr>
          <a:xfrm flipH="1">
            <a:off x="623933" y="3839014"/>
            <a:ext cx="1376486" cy="61241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E55138-7E56-6047-8E46-81F7C316CFD3}"/>
              </a:ext>
            </a:extLst>
          </p:cNvPr>
          <p:cNvCxnSpPr>
            <a:cxnSpLocks/>
            <a:endCxn id="9" idx="0"/>
          </p:cNvCxnSpPr>
          <p:nvPr/>
        </p:nvCxnSpPr>
        <p:spPr>
          <a:xfrm flipH="1">
            <a:off x="1500437" y="3839013"/>
            <a:ext cx="499982" cy="612416"/>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F984D8-7387-3846-A546-ACD7572AD404}"/>
              </a:ext>
            </a:extLst>
          </p:cNvPr>
          <p:cNvCxnSpPr>
            <a:cxnSpLocks/>
            <a:endCxn id="10" idx="0"/>
          </p:cNvCxnSpPr>
          <p:nvPr/>
        </p:nvCxnSpPr>
        <p:spPr>
          <a:xfrm>
            <a:off x="2000418" y="3839012"/>
            <a:ext cx="506366" cy="61241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31731A-607F-834D-A764-1DB34A16743B}"/>
              </a:ext>
            </a:extLst>
          </p:cNvPr>
          <p:cNvCxnSpPr>
            <a:cxnSpLocks/>
            <a:endCxn id="11" idx="0"/>
          </p:cNvCxnSpPr>
          <p:nvPr/>
        </p:nvCxnSpPr>
        <p:spPr>
          <a:xfrm>
            <a:off x="2023619" y="3833014"/>
            <a:ext cx="1407757" cy="61841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5CFB36-EFC9-8C49-948B-2E89808A5B06}"/>
              </a:ext>
            </a:extLst>
          </p:cNvPr>
          <p:cNvCxnSpPr>
            <a:cxnSpLocks/>
            <a:endCxn id="24" idx="0"/>
          </p:cNvCxnSpPr>
          <p:nvPr/>
        </p:nvCxnSpPr>
        <p:spPr>
          <a:xfrm flipH="1">
            <a:off x="6064646" y="3688909"/>
            <a:ext cx="887724" cy="62178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35ED89-4CFF-F44C-BFF9-1274C92C36D6}"/>
              </a:ext>
            </a:extLst>
          </p:cNvPr>
          <p:cNvSpPr txBox="1"/>
          <p:nvPr/>
        </p:nvSpPr>
        <p:spPr>
          <a:xfrm>
            <a:off x="6228184" y="3398065"/>
            <a:ext cx="1358064" cy="300210"/>
          </a:xfrm>
          <a:prstGeom prst="rect">
            <a:avLst/>
          </a:prstGeom>
          <a:noFill/>
        </p:spPr>
        <p:txBody>
          <a:bodyPr wrap="none" rtlCol="0">
            <a:spAutoFit/>
          </a:bodyPr>
          <a:lstStyle/>
          <a:p>
            <a:pPr algn="l"/>
            <a:r>
              <a:rPr lang="en-DE" dirty="0" err="1"/>
              <a:t>Geschwisterteil</a:t>
            </a:r>
          </a:p>
        </p:txBody>
      </p:sp>
      <p:sp>
        <p:nvSpPr>
          <p:cNvPr id="24" name="TextBox 23">
            <a:extLst>
              <a:ext uri="{FF2B5EF4-FFF2-40B4-BE49-F238E27FC236}">
                <a16:creationId xmlns:a16="http://schemas.microsoft.com/office/drawing/2014/main" id="{328046ED-4A22-5F4F-B24C-2222346CD9E2}"/>
              </a:ext>
            </a:extLst>
          </p:cNvPr>
          <p:cNvSpPr txBox="1"/>
          <p:nvPr/>
        </p:nvSpPr>
        <p:spPr>
          <a:xfrm>
            <a:off x="5712626" y="4310690"/>
            <a:ext cx="704039" cy="300210"/>
          </a:xfrm>
          <a:prstGeom prst="rect">
            <a:avLst/>
          </a:prstGeom>
          <a:noFill/>
        </p:spPr>
        <p:txBody>
          <a:bodyPr wrap="none" rtlCol="0">
            <a:spAutoFit/>
          </a:bodyPr>
          <a:lstStyle/>
          <a:p>
            <a:pPr algn="l"/>
            <a:r>
              <a:rPr lang="en-DE" dirty="0" err="1"/>
              <a:t>Bruder</a:t>
            </a:r>
          </a:p>
        </p:txBody>
      </p:sp>
      <p:sp>
        <p:nvSpPr>
          <p:cNvPr id="25" name="TextBox 24">
            <a:extLst>
              <a:ext uri="{FF2B5EF4-FFF2-40B4-BE49-F238E27FC236}">
                <a16:creationId xmlns:a16="http://schemas.microsoft.com/office/drawing/2014/main" id="{E3C3F854-3D85-394E-80B8-4B77E326C045}"/>
              </a:ext>
            </a:extLst>
          </p:cNvPr>
          <p:cNvSpPr txBox="1"/>
          <p:nvPr/>
        </p:nvSpPr>
        <p:spPr>
          <a:xfrm>
            <a:off x="7287254" y="4297621"/>
            <a:ext cx="992579" cy="300210"/>
          </a:xfrm>
          <a:prstGeom prst="rect">
            <a:avLst/>
          </a:prstGeom>
          <a:noFill/>
        </p:spPr>
        <p:txBody>
          <a:bodyPr wrap="none" rtlCol="0">
            <a:spAutoFit/>
          </a:bodyPr>
          <a:lstStyle/>
          <a:p>
            <a:pPr algn="l"/>
            <a:r>
              <a:rPr lang="en-DE" dirty="0" err="1"/>
              <a:t>Schwester</a:t>
            </a:r>
          </a:p>
        </p:txBody>
      </p:sp>
      <p:cxnSp>
        <p:nvCxnSpPr>
          <p:cNvPr id="27" name="Straight Connector 26">
            <a:extLst>
              <a:ext uri="{FF2B5EF4-FFF2-40B4-BE49-F238E27FC236}">
                <a16:creationId xmlns:a16="http://schemas.microsoft.com/office/drawing/2014/main" id="{817D7225-B0CD-684E-B75B-3F8160399B29}"/>
              </a:ext>
            </a:extLst>
          </p:cNvPr>
          <p:cNvCxnSpPr>
            <a:cxnSpLocks/>
          </p:cNvCxnSpPr>
          <p:nvPr/>
        </p:nvCxnSpPr>
        <p:spPr>
          <a:xfrm>
            <a:off x="6944525" y="3688909"/>
            <a:ext cx="887724" cy="62178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714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64</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Logische Äquivalenz</a:t>
            </a:r>
          </a:p>
          <a:p>
            <a:r>
              <a:rPr lang="en-DE"/>
              <a:t>Implikation und logische Unterordnung</a:t>
            </a:r>
          </a:p>
          <a:p>
            <a:r>
              <a:rPr lang="en-DE"/>
              <a:t>Logische Inkompatibilität</a:t>
            </a:r>
          </a:p>
          <a:p>
            <a:r>
              <a:rPr lang="en-DE" b="1"/>
              <a:t>Logische Komplementarität</a:t>
            </a:r>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2950527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9CF3-6C6D-5547-8ABF-2BBB8C5B1499}"/>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6618BFE4-AD01-2F4D-A1B7-17850C3E8C25}"/>
              </a:ext>
            </a:extLst>
          </p:cNvPr>
          <p:cNvSpPr>
            <a:spLocks noGrp="1"/>
          </p:cNvSpPr>
          <p:nvPr>
            <p:ph type="ftr" sz="quarter" idx="11"/>
          </p:nvPr>
        </p:nvSpPr>
        <p:spPr/>
        <p:txBody>
          <a:bodyPr/>
          <a:lstStyle/>
          <a:p>
            <a:r>
              <a:rPr lang="de-DE"/>
              <a:t>(Löbner 2015: 212ff.)</a:t>
            </a:r>
          </a:p>
        </p:txBody>
      </p:sp>
      <p:sp>
        <p:nvSpPr>
          <p:cNvPr id="4" name="Slide Number Placeholder 3">
            <a:extLst>
              <a:ext uri="{FF2B5EF4-FFF2-40B4-BE49-F238E27FC236}">
                <a16:creationId xmlns:a16="http://schemas.microsoft.com/office/drawing/2014/main" id="{5BD48EFC-5BC6-2B46-90AE-A739CE0347AF}"/>
              </a:ext>
            </a:extLst>
          </p:cNvPr>
          <p:cNvSpPr>
            <a:spLocks noGrp="1"/>
          </p:cNvSpPr>
          <p:nvPr>
            <p:ph type="sldNum" sz="quarter" idx="12"/>
          </p:nvPr>
        </p:nvSpPr>
        <p:spPr/>
        <p:txBody>
          <a:bodyPr/>
          <a:lstStyle/>
          <a:p>
            <a:fld id="{9D195BCC-3514-4B1B-9C18-24F3D67EC549}" type="slidenum">
              <a:rPr lang="de-DE" smtClean="0"/>
              <a:t>65</a:t>
            </a:fld>
            <a:endParaRPr lang="de-DE"/>
          </a:p>
        </p:txBody>
      </p:sp>
      <p:sp>
        <p:nvSpPr>
          <p:cNvPr id="5" name="Text Placeholder 4">
            <a:extLst>
              <a:ext uri="{FF2B5EF4-FFF2-40B4-BE49-F238E27FC236}">
                <a16:creationId xmlns:a16="http://schemas.microsoft.com/office/drawing/2014/main" id="{FA76ED76-285D-0445-A92C-68B3D89DF524}"/>
              </a:ext>
            </a:extLst>
          </p:cNvPr>
          <p:cNvSpPr>
            <a:spLocks noGrp="1"/>
          </p:cNvSpPr>
          <p:nvPr>
            <p:ph type="body" sz="quarter" idx="14"/>
          </p:nvPr>
        </p:nvSpPr>
        <p:spPr/>
        <p:txBody>
          <a:bodyPr/>
          <a:lstStyle/>
          <a:p>
            <a:r>
              <a:rPr lang="en-DE"/>
              <a:t>A und B sind logisch komplementär gdw A und B notwendig für dieselben Argumente entgegengesetzte Wahrheitswerte ergeben.</a:t>
            </a:r>
          </a:p>
          <a:p>
            <a:pPr marL="0" indent="0">
              <a:buNone/>
            </a:pPr>
            <a:r>
              <a:rPr lang="en-DE" i="1"/>
              <a:t>x ist eine Schwester von y – x ist ein Bruder von y</a:t>
            </a:r>
          </a:p>
          <a:p>
            <a:pPr marL="0" indent="0">
              <a:buNone/>
            </a:pPr>
            <a:endParaRPr lang="en-DE" i="1"/>
          </a:p>
          <a:p>
            <a:r>
              <a:rPr lang="en-DE"/>
              <a:t>erschöpfende Alternative: </a:t>
            </a:r>
          </a:p>
          <a:p>
            <a:pPr lvl="1"/>
            <a:r>
              <a:rPr lang="en-DE"/>
              <a:t>x ist entweder Schwester oder Bruder von y </a:t>
            </a:r>
          </a:p>
          <a:p>
            <a:pPr marL="0" indent="0">
              <a:buNone/>
            </a:pPr>
            <a:endParaRPr lang="en-DE"/>
          </a:p>
          <a:p>
            <a:pPr marL="0" indent="0">
              <a:buNone/>
            </a:pPr>
            <a:r>
              <a:rPr lang="en-DE" i="1"/>
              <a:t>Mitglied – Nichtmitglied </a:t>
            </a:r>
          </a:p>
          <a:p>
            <a:pPr marL="0" indent="0">
              <a:buNone/>
            </a:pPr>
            <a:r>
              <a:rPr lang="en-DE" i="1"/>
              <a:t>Erwachsene*r – Kind </a:t>
            </a:r>
          </a:p>
          <a:p>
            <a:endParaRPr lang="en-DE" b="1"/>
          </a:p>
          <a:p>
            <a:pPr marL="0" indent="0">
              <a:buNone/>
            </a:pPr>
            <a:endParaRPr lang="en-DE" b="1"/>
          </a:p>
          <a:p>
            <a:endParaRPr lang="en-DE"/>
          </a:p>
        </p:txBody>
      </p:sp>
      <p:sp>
        <p:nvSpPr>
          <p:cNvPr id="6" name="Text Placeholder 5">
            <a:extLst>
              <a:ext uri="{FF2B5EF4-FFF2-40B4-BE49-F238E27FC236}">
                <a16:creationId xmlns:a16="http://schemas.microsoft.com/office/drawing/2014/main" id="{C68B0E61-E0CB-AE48-9E0F-74420DE153DB}"/>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3338447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415E-D72D-4743-A289-33B48B836D6F}"/>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72C249F6-8CC8-DA4C-9ECC-31763B020B4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6A50A30-D860-B84C-81C0-22A28B0C2A71}"/>
              </a:ext>
            </a:extLst>
          </p:cNvPr>
          <p:cNvSpPr>
            <a:spLocks noGrp="1"/>
          </p:cNvSpPr>
          <p:nvPr>
            <p:ph type="sldNum" sz="quarter" idx="12"/>
          </p:nvPr>
        </p:nvSpPr>
        <p:spPr/>
        <p:txBody>
          <a:bodyPr/>
          <a:lstStyle/>
          <a:p>
            <a:fld id="{9D195BCC-3514-4B1B-9C18-24F3D67EC549}" type="slidenum">
              <a:rPr lang="de-DE" smtClean="0"/>
              <a:t>66</a:t>
            </a:fld>
            <a:endParaRPr lang="de-DE"/>
          </a:p>
        </p:txBody>
      </p:sp>
      <p:sp>
        <p:nvSpPr>
          <p:cNvPr id="5" name="Text Placeholder 4">
            <a:extLst>
              <a:ext uri="{FF2B5EF4-FFF2-40B4-BE49-F238E27FC236}">
                <a16:creationId xmlns:a16="http://schemas.microsoft.com/office/drawing/2014/main" id="{BE12CE2A-7E92-334A-A66C-51B2F0B4EF7A}"/>
              </a:ext>
            </a:extLst>
          </p:cNvPr>
          <p:cNvSpPr>
            <a:spLocks noGrp="1"/>
          </p:cNvSpPr>
          <p:nvPr>
            <p:ph type="body" sz="quarter" idx="14"/>
          </p:nvPr>
        </p:nvSpPr>
        <p:spPr/>
        <p:txBody>
          <a:bodyPr/>
          <a:lstStyle/>
          <a:p>
            <a:r>
              <a:rPr lang="en-DE"/>
              <a:t>In welchem Verhältnis stehen logische Inkompatibilität und logische Komplementarität?</a:t>
            </a:r>
          </a:p>
          <a:p>
            <a:endParaRPr lang="en-DE"/>
          </a:p>
          <a:p>
            <a:pPr lvl="1"/>
            <a:r>
              <a:rPr lang="en-DE">
                <a:solidFill>
                  <a:srgbClr val="0070C0"/>
                </a:solidFill>
              </a:rPr>
              <a:t>Inkompatibilität</a:t>
            </a:r>
            <a:r>
              <a:rPr lang="en-DE"/>
              <a:t>: für A und B können nicht beide Argumente wahr sein, z.B. bei Geschwistertermen</a:t>
            </a:r>
          </a:p>
          <a:p>
            <a:pPr lvl="1"/>
            <a:r>
              <a:rPr lang="en-DE">
                <a:solidFill>
                  <a:srgbClr val="0070C0"/>
                </a:solidFill>
              </a:rPr>
              <a:t>Komplementarität</a:t>
            </a:r>
            <a:r>
              <a:rPr lang="en-DE"/>
              <a:t>: Denotationen von A und B überschneiden sich nicht und decken die Menge aller Möglichkeiten vollständig ab – z.B. ebenfalls bei Geschwistertermen</a:t>
            </a:r>
          </a:p>
        </p:txBody>
      </p:sp>
      <p:sp>
        <p:nvSpPr>
          <p:cNvPr id="6" name="Text Placeholder 5">
            <a:extLst>
              <a:ext uri="{FF2B5EF4-FFF2-40B4-BE49-F238E27FC236}">
                <a16:creationId xmlns:a16="http://schemas.microsoft.com/office/drawing/2014/main" id="{A7E575A8-EE62-2543-978B-8CBF51E037C2}"/>
              </a:ext>
            </a:extLst>
          </p:cNvPr>
          <p:cNvSpPr>
            <a:spLocks noGrp="1"/>
          </p:cNvSpPr>
          <p:nvPr>
            <p:ph type="body" sz="quarter" idx="15"/>
          </p:nvPr>
        </p:nvSpPr>
        <p:spPr/>
        <p:txBody>
          <a:bodyPr/>
          <a:lstStyle/>
          <a:p>
            <a:r>
              <a:rPr lang="en-DE"/>
              <a:t>Logische Beziehungen zwischen Wörtern</a:t>
            </a:r>
          </a:p>
        </p:txBody>
      </p:sp>
    </p:spTree>
    <p:extLst>
      <p:ext uri="{BB962C8B-B14F-4D97-AF65-F5344CB8AC3E}">
        <p14:creationId xmlns:p14="http://schemas.microsoft.com/office/powerpoint/2010/main" val="2056727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9B49-9029-1745-B60E-3DB8399A0CC7}"/>
              </a:ext>
            </a:extLst>
          </p:cNvPr>
          <p:cNvSpPr>
            <a:spLocks noGrp="1"/>
          </p:cNvSpPr>
          <p:nvPr>
            <p:ph type="title"/>
          </p:nvPr>
        </p:nvSpPr>
        <p:spPr/>
        <p:txBody>
          <a:bodyPr/>
          <a:lstStyle/>
          <a:p>
            <a:r>
              <a:rPr lang="en-DE"/>
              <a:t>Bedeutung und Logik</a:t>
            </a:r>
          </a:p>
        </p:txBody>
      </p:sp>
      <p:sp>
        <p:nvSpPr>
          <p:cNvPr id="3" name="Footer Placeholder 2">
            <a:extLst>
              <a:ext uri="{FF2B5EF4-FFF2-40B4-BE49-F238E27FC236}">
                <a16:creationId xmlns:a16="http://schemas.microsoft.com/office/drawing/2014/main" id="{9709D58F-63DC-3648-ABB7-676BF0342A0F}"/>
              </a:ext>
            </a:extLst>
          </p:cNvPr>
          <p:cNvSpPr>
            <a:spLocks noGrp="1"/>
          </p:cNvSpPr>
          <p:nvPr>
            <p:ph type="ftr" sz="quarter" idx="11"/>
          </p:nvPr>
        </p:nvSpPr>
        <p:spPr/>
        <p:txBody>
          <a:bodyPr/>
          <a:lstStyle/>
          <a:p>
            <a:r>
              <a:rPr lang="de-DE"/>
              <a:t>(nach Löbner 2015: 216)</a:t>
            </a:r>
          </a:p>
        </p:txBody>
      </p:sp>
      <p:sp>
        <p:nvSpPr>
          <p:cNvPr id="4" name="Slide Number Placeholder 3">
            <a:extLst>
              <a:ext uri="{FF2B5EF4-FFF2-40B4-BE49-F238E27FC236}">
                <a16:creationId xmlns:a16="http://schemas.microsoft.com/office/drawing/2014/main" id="{510B4F6E-2E97-E342-A84C-2259908A132D}"/>
              </a:ext>
            </a:extLst>
          </p:cNvPr>
          <p:cNvSpPr>
            <a:spLocks noGrp="1"/>
          </p:cNvSpPr>
          <p:nvPr>
            <p:ph type="sldNum" sz="quarter" idx="12"/>
          </p:nvPr>
        </p:nvSpPr>
        <p:spPr/>
        <p:txBody>
          <a:bodyPr/>
          <a:lstStyle/>
          <a:p>
            <a:fld id="{9D195BCC-3514-4B1B-9C18-24F3D67EC549}" type="slidenum">
              <a:rPr lang="de-DE" smtClean="0"/>
              <a:t>67</a:t>
            </a:fld>
            <a:endParaRPr lang="de-DE"/>
          </a:p>
        </p:txBody>
      </p:sp>
      <p:sp>
        <p:nvSpPr>
          <p:cNvPr id="6" name="Text Placeholder 5">
            <a:extLst>
              <a:ext uri="{FF2B5EF4-FFF2-40B4-BE49-F238E27FC236}">
                <a16:creationId xmlns:a16="http://schemas.microsoft.com/office/drawing/2014/main" id="{962C0514-DDE2-034A-82BF-5D446AA805B1}"/>
              </a:ext>
            </a:extLst>
          </p:cNvPr>
          <p:cNvSpPr>
            <a:spLocks noGrp="1"/>
          </p:cNvSpPr>
          <p:nvPr>
            <p:ph type="body" sz="quarter" idx="15"/>
          </p:nvPr>
        </p:nvSpPr>
        <p:spPr/>
        <p:txBody>
          <a:bodyPr/>
          <a:lstStyle/>
          <a:p>
            <a:r>
              <a:rPr lang="en-DE"/>
              <a:t>Logische Beziehungen zwischen Wörtern</a:t>
            </a:r>
          </a:p>
        </p:txBody>
      </p:sp>
      <p:sp>
        <p:nvSpPr>
          <p:cNvPr id="8" name="Oval 7">
            <a:extLst>
              <a:ext uri="{FF2B5EF4-FFF2-40B4-BE49-F238E27FC236}">
                <a16:creationId xmlns:a16="http://schemas.microsoft.com/office/drawing/2014/main" id="{9F5DD394-8664-2E49-A169-D167A6A31C76}"/>
              </a:ext>
            </a:extLst>
          </p:cNvPr>
          <p:cNvSpPr/>
          <p:nvPr/>
        </p:nvSpPr>
        <p:spPr>
          <a:xfrm>
            <a:off x="899728" y="2442113"/>
            <a:ext cx="1224000" cy="1224136"/>
          </a:xfrm>
          <a:prstGeom prst="ellipse">
            <a:avLst/>
          </a:prstGeom>
          <a:pattFill prst="pct5">
            <a:fgClr>
              <a:schemeClr val="tx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AE13AAC6-8120-3F4A-89B5-AD7F6D84886F}"/>
              </a:ext>
            </a:extLst>
          </p:cNvPr>
          <p:cNvSpPr/>
          <p:nvPr/>
        </p:nvSpPr>
        <p:spPr>
          <a:xfrm>
            <a:off x="899728" y="2436130"/>
            <a:ext cx="1224000" cy="1224136"/>
          </a:xfrm>
          <a:prstGeom prst="ellipse">
            <a:avLst/>
          </a:prstGeom>
          <a:blipFill dpi="0" rotWithShape="1">
            <a:blip r:embed="rId3">
              <a:alphaModFix amt="63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38E0B53D-AAF6-9A45-8B22-83D8CA952885}"/>
              </a:ext>
            </a:extLst>
          </p:cNvPr>
          <p:cNvSpPr/>
          <p:nvPr/>
        </p:nvSpPr>
        <p:spPr>
          <a:xfrm>
            <a:off x="2983903" y="2442113"/>
            <a:ext cx="1224000" cy="1224136"/>
          </a:xfrm>
          <a:prstGeom prst="ellipse">
            <a:avLst/>
          </a:prstGeom>
          <a:pattFill prst="pct5">
            <a:fgClr>
              <a:schemeClr val="tx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65D22D5A-4E39-5A4B-AE53-AAAFA4271875}"/>
              </a:ext>
            </a:extLst>
          </p:cNvPr>
          <p:cNvSpPr/>
          <p:nvPr/>
        </p:nvSpPr>
        <p:spPr>
          <a:xfrm>
            <a:off x="3306485" y="2632510"/>
            <a:ext cx="578836" cy="590487"/>
          </a:xfrm>
          <a:prstGeom prst="ellipse">
            <a:avLst/>
          </a:prstGeom>
          <a:blipFill>
            <a:blip r:embed="rId3">
              <a:alphaModFix amt="63000"/>
            </a:blip>
            <a:tile tx="0" ty="0" sx="100000" sy="100000" flip="none" algn="tl"/>
          </a:blipFill>
          <a:ln>
            <a:solidFill>
              <a:schemeClr val="tx1">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255492AB-B22B-9947-832A-6DD8D7DADC78}"/>
              </a:ext>
            </a:extLst>
          </p:cNvPr>
          <p:cNvSpPr/>
          <p:nvPr/>
        </p:nvSpPr>
        <p:spPr>
          <a:xfrm>
            <a:off x="5068078" y="2427777"/>
            <a:ext cx="578836" cy="590487"/>
          </a:xfrm>
          <a:prstGeom prst="ellipse">
            <a:avLst/>
          </a:prstGeom>
          <a:blipFill>
            <a:blip r:embed="rId3">
              <a:alphaModFix amt="63000"/>
            </a:blip>
            <a:tile tx="0" ty="0" sx="100000" sy="100000" flip="none" algn="tl"/>
          </a:blipFill>
          <a:ln>
            <a:solidFill>
              <a:schemeClr val="tx1">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18CACCC4-B0C6-1847-B8C2-6A54A9E7AAFB}"/>
              </a:ext>
            </a:extLst>
          </p:cNvPr>
          <p:cNvSpPr/>
          <p:nvPr/>
        </p:nvSpPr>
        <p:spPr>
          <a:xfrm>
            <a:off x="7020272" y="2442113"/>
            <a:ext cx="1224000" cy="1224136"/>
          </a:xfrm>
          <a:prstGeom prst="ellipse">
            <a:avLst/>
          </a:prstGeom>
          <a:pattFill prst="pct5">
            <a:fgClr>
              <a:schemeClr val="tx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TextBox 16">
            <a:extLst>
              <a:ext uri="{FF2B5EF4-FFF2-40B4-BE49-F238E27FC236}">
                <a16:creationId xmlns:a16="http://schemas.microsoft.com/office/drawing/2014/main" id="{24AA7642-60A6-1846-B6D1-5BD444ECB2AE}"/>
              </a:ext>
            </a:extLst>
          </p:cNvPr>
          <p:cNvSpPr txBox="1"/>
          <p:nvPr/>
        </p:nvSpPr>
        <p:spPr>
          <a:xfrm>
            <a:off x="991529" y="1482627"/>
            <a:ext cx="1040670" cy="300210"/>
          </a:xfrm>
          <a:prstGeom prst="rect">
            <a:avLst/>
          </a:prstGeom>
          <a:noFill/>
        </p:spPr>
        <p:txBody>
          <a:bodyPr wrap="none" rtlCol="0">
            <a:spAutoFit/>
          </a:bodyPr>
          <a:lstStyle/>
          <a:p>
            <a:pPr algn="l"/>
            <a:r>
              <a:rPr lang="en-DE" b="1" dirty="0" err="1"/>
              <a:t>äquivalent</a:t>
            </a:r>
          </a:p>
        </p:txBody>
      </p:sp>
      <p:sp>
        <p:nvSpPr>
          <p:cNvPr id="18" name="TextBox 17">
            <a:extLst>
              <a:ext uri="{FF2B5EF4-FFF2-40B4-BE49-F238E27FC236}">
                <a16:creationId xmlns:a16="http://schemas.microsoft.com/office/drawing/2014/main" id="{C9D86DCC-D5FF-A748-8EB1-767A0FCDD072}"/>
              </a:ext>
            </a:extLst>
          </p:cNvPr>
          <p:cNvSpPr txBox="1"/>
          <p:nvPr/>
        </p:nvSpPr>
        <p:spPr>
          <a:xfrm>
            <a:off x="2776931" y="1482627"/>
            <a:ext cx="1358064" cy="300210"/>
          </a:xfrm>
          <a:prstGeom prst="rect">
            <a:avLst/>
          </a:prstGeom>
          <a:noFill/>
        </p:spPr>
        <p:txBody>
          <a:bodyPr wrap="none" rtlCol="0">
            <a:spAutoFit/>
          </a:bodyPr>
          <a:lstStyle/>
          <a:p>
            <a:pPr algn="l"/>
            <a:r>
              <a:rPr lang="en-DE" b="1" dirty="0" err="1"/>
              <a:t>untergeordnet</a:t>
            </a:r>
          </a:p>
        </p:txBody>
      </p:sp>
      <p:sp>
        <p:nvSpPr>
          <p:cNvPr id="19" name="TextBox 18">
            <a:extLst>
              <a:ext uri="{FF2B5EF4-FFF2-40B4-BE49-F238E27FC236}">
                <a16:creationId xmlns:a16="http://schemas.microsoft.com/office/drawing/2014/main" id="{90743217-61F2-FC47-A85D-431B05B27E6D}"/>
              </a:ext>
            </a:extLst>
          </p:cNvPr>
          <p:cNvSpPr txBox="1"/>
          <p:nvPr/>
        </p:nvSpPr>
        <p:spPr>
          <a:xfrm>
            <a:off x="4879727" y="1482627"/>
            <a:ext cx="1252266" cy="300210"/>
          </a:xfrm>
          <a:prstGeom prst="rect">
            <a:avLst/>
          </a:prstGeom>
          <a:noFill/>
        </p:spPr>
        <p:txBody>
          <a:bodyPr wrap="none" rtlCol="0">
            <a:spAutoFit/>
          </a:bodyPr>
          <a:lstStyle/>
          <a:p>
            <a:pPr algn="l"/>
            <a:r>
              <a:rPr lang="en-DE" b="1" dirty="0" err="1"/>
              <a:t>inkompatibel</a:t>
            </a:r>
          </a:p>
        </p:txBody>
      </p:sp>
      <p:sp>
        <p:nvSpPr>
          <p:cNvPr id="20" name="TextBox 19">
            <a:extLst>
              <a:ext uri="{FF2B5EF4-FFF2-40B4-BE49-F238E27FC236}">
                <a16:creationId xmlns:a16="http://schemas.microsoft.com/office/drawing/2014/main" id="{02F87679-C52B-DB4D-83C8-568BDB5746A9}"/>
              </a:ext>
            </a:extLst>
          </p:cNvPr>
          <p:cNvSpPr txBox="1"/>
          <p:nvPr/>
        </p:nvSpPr>
        <p:spPr>
          <a:xfrm>
            <a:off x="6876726" y="1482627"/>
            <a:ext cx="1367682" cy="300210"/>
          </a:xfrm>
          <a:prstGeom prst="rect">
            <a:avLst/>
          </a:prstGeom>
          <a:noFill/>
        </p:spPr>
        <p:txBody>
          <a:bodyPr wrap="none" rtlCol="0">
            <a:spAutoFit/>
          </a:bodyPr>
          <a:lstStyle/>
          <a:p>
            <a:pPr algn="l"/>
            <a:r>
              <a:rPr lang="en-DE" b="1" dirty="0" err="1"/>
              <a:t>komplementär</a:t>
            </a:r>
          </a:p>
        </p:txBody>
      </p:sp>
      <p:sp>
        <p:nvSpPr>
          <p:cNvPr id="21" name="Oval 20">
            <a:extLst>
              <a:ext uri="{FF2B5EF4-FFF2-40B4-BE49-F238E27FC236}">
                <a16:creationId xmlns:a16="http://schemas.microsoft.com/office/drawing/2014/main" id="{18783A09-FC22-B148-BD07-D0057E68046C}"/>
              </a:ext>
            </a:extLst>
          </p:cNvPr>
          <p:cNvSpPr/>
          <p:nvPr/>
        </p:nvSpPr>
        <p:spPr>
          <a:xfrm>
            <a:off x="5578541" y="3018264"/>
            <a:ext cx="590596" cy="612846"/>
          </a:xfrm>
          <a:prstGeom prst="ellipse">
            <a:avLst/>
          </a:prstGeom>
          <a:pattFill prst="pct5">
            <a:fgClr>
              <a:schemeClr val="tx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2" name="Graphic 21">
            <a:extLst>
              <a:ext uri="{FF2B5EF4-FFF2-40B4-BE49-F238E27FC236}">
                <a16:creationId xmlns:a16="http://schemas.microsoft.com/office/drawing/2014/main" id="{8B61E4CE-7FA6-0241-A35A-CF437CB12CF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2709"/>
          <a:stretch/>
        </p:blipFill>
        <p:spPr>
          <a:xfrm>
            <a:off x="7665435" y="2436266"/>
            <a:ext cx="578837" cy="1224000"/>
          </a:xfrm>
          <a:prstGeom prst="rect">
            <a:avLst/>
          </a:prstGeom>
        </p:spPr>
      </p:pic>
    </p:spTree>
    <p:extLst>
      <p:ext uri="{BB962C8B-B14F-4D97-AF65-F5344CB8AC3E}">
        <p14:creationId xmlns:p14="http://schemas.microsoft.com/office/powerpoint/2010/main" val="15870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5A3B-61A4-0847-8B4D-F83717A0725C}"/>
              </a:ext>
            </a:extLst>
          </p:cNvPr>
          <p:cNvSpPr>
            <a:spLocks noGrp="1"/>
          </p:cNvSpPr>
          <p:nvPr>
            <p:ph type="title"/>
          </p:nvPr>
        </p:nvSpPr>
        <p:spPr/>
        <p:txBody>
          <a:bodyPr/>
          <a:lstStyle/>
          <a:p>
            <a:r>
              <a:rPr lang="en-DE"/>
              <a:t>Nochmal im Überblick...</a:t>
            </a:r>
          </a:p>
        </p:txBody>
      </p:sp>
      <p:sp>
        <p:nvSpPr>
          <p:cNvPr id="3" name="Footer Placeholder 2">
            <a:extLst>
              <a:ext uri="{FF2B5EF4-FFF2-40B4-BE49-F238E27FC236}">
                <a16:creationId xmlns:a16="http://schemas.microsoft.com/office/drawing/2014/main" id="{0D78A6A9-5BB5-9344-97C3-F9015845137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14117E6-51E2-B94D-9334-17428D7DC095}"/>
              </a:ext>
            </a:extLst>
          </p:cNvPr>
          <p:cNvSpPr>
            <a:spLocks noGrp="1"/>
          </p:cNvSpPr>
          <p:nvPr>
            <p:ph type="sldNum" sz="quarter" idx="12"/>
          </p:nvPr>
        </p:nvSpPr>
        <p:spPr/>
        <p:txBody>
          <a:bodyPr/>
          <a:lstStyle/>
          <a:p>
            <a:fld id="{9D195BCC-3514-4B1B-9C18-24F3D67EC549}" type="slidenum">
              <a:rPr lang="de-DE" smtClean="0"/>
              <a:t>68</a:t>
            </a:fld>
            <a:endParaRPr lang="de-DE"/>
          </a:p>
        </p:txBody>
      </p:sp>
      <p:sp>
        <p:nvSpPr>
          <p:cNvPr id="5" name="Text Placeholder 4">
            <a:extLst>
              <a:ext uri="{FF2B5EF4-FFF2-40B4-BE49-F238E27FC236}">
                <a16:creationId xmlns:a16="http://schemas.microsoft.com/office/drawing/2014/main" id="{2C17004F-C403-F549-A678-B6A1179ED129}"/>
              </a:ext>
            </a:extLst>
          </p:cNvPr>
          <p:cNvSpPr>
            <a:spLocks noGrp="1"/>
          </p:cNvSpPr>
          <p:nvPr>
            <p:ph type="body" sz="quarter" idx="14"/>
          </p:nvPr>
        </p:nvSpPr>
        <p:spPr>
          <a:xfrm>
            <a:off x="521550" y="1422797"/>
            <a:ext cx="8101012" cy="3311525"/>
          </a:xfrm>
        </p:spPr>
        <p:txBody>
          <a:bodyPr/>
          <a:lstStyle/>
          <a:p>
            <a:r>
              <a:rPr lang="en-DE"/>
              <a:t>zwischen Sätzen:</a:t>
            </a:r>
          </a:p>
          <a:p>
            <a:pPr lvl="1"/>
            <a:r>
              <a:rPr lang="en-DE"/>
              <a:t>Implikation: </a:t>
            </a:r>
            <a:r>
              <a:rPr lang="en-DE">
                <a:solidFill>
                  <a:srgbClr val="00B050"/>
                </a:solidFill>
              </a:rPr>
              <a:t>Donald ist eine Ente </a:t>
            </a:r>
            <a:r>
              <a:rPr lang="en-DE"/>
              <a:t>⇒ </a:t>
            </a:r>
            <a:r>
              <a:rPr lang="en-DE">
                <a:solidFill>
                  <a:srgbClr val="0070C0"/>
                </a:solidFill>
              </a:rPr>
              <a:t>Donald ist ein Vogel</a:t>
            </a:r>
            <a:endParaRPr lang="en-DE"/>
          </a:p>
          <a:p>
            <a:pPr lvl="1"/>
            <a:r>
              <a:rPr lang="en-DE"/>
              <a:t>Logische Äquivalenz: </a:t>
            </a:r>
            <a:r>
              <a:rPr lang="en-DE" i="1">
                <a:solidFill>
                  <a:srgbClr val="0070C0"/>
                </a:solidFill>
              </a:rPr>
              <a:t>Jedes Los gewinnt. </a:t>
            </a:r>
            <a:r>
              <a:rPr lang="en-DE"/>
              <a:t>⇔</a:t>
            </a:r>
            <a:r>
              <a:rPr lang="en-DE" i="1"/>
              <a:t> </a:t>
            </a:r>
            <a:r>
              <a:rPr lang="en-DE" i="1">
                <a:solidFill>
                  <a:srgbClr val="0070C0"/>
                </a:solidFill>
              </a:rPr>
              <a:t>Kein Los verliert</a:t>
            </a:r>
            <a:r>
              <a:rPr lang="en-DE" i="1"/>
              <a:t>. </a:t>
            </a:r>
          </a:p>
          <a:p>
            <a:pPr lvl="1"/>
            <a:r>
              <a:rPr lang="en-DE"/>
              <a:t>Kontrarietät: </a:t>
            </a:r>
            <a:r>
              <a:rPr lang="en-DE" i="1">
                <a:solidFill>
                  <a:srgbClr val="0070C0"/>
                </a:solidFill>
              </a:rPr>
              <a:t>Köln ist kleiner als Düsseldorf. </a:t>
            </a:r>
            <a:r>
              <a:rPr lang="en-DE" i="1"/>
              <a:t>/ </a:t>
            </a:r>
            <a:r>
              <a:rPr lang="en-DE" i="1">
                <a:solidFill>
                  <a:srgbClr val="FF0000"/>
                </a:solidFill>
              </a:rPr>
              <a:t>D ist kleiner als Köln</a:t>
            </a:r>
            <a:r>
              <a:rPr lang="en-DE" i="1"/>
              <a:t>.</a:t>
            </a:r>
          </a:p>
          <a:p>
            <a:pPr lvl="1"/>
            <a:r>
              <a:rPr lang="en-DE"/>
              <a:t>Kontradiktion</a:t>
            </a:r>
            <a:r>
              <a:rPr lang="en-DE">
                <a:solidFill>
                  <a:srgbClr val="006AB3"/>
                </a:solidFill>
              </a:rPr>
              <a:t>: </a:t>
            </a:r>
            <a:r>
              <a:rPr lang="en-GB" i="1">
                <a:solidFill>
                  <a:srgbClr val="006AB3"/>
                </a:solidFill>
              </a:rPr>
              <a:t>Sie verliert immer. </a:t>
            </a:r>
            <a:r>
              <a:rPr lang="en-GB" i="1"/>
              <a:t>/ </a:t>
            </a:r>
            <a:r>
              <a:rPr lang="en-GB" i="1">
                <a:solidFill>
                  <a:srgbClr val="FF0000"/>
                </a:solidFill>
              </a:rPr>
              <a:t>Sie gewinnt manchmal</a:t>
            </a:r>
            <a:r>
              <a:rPr lang="en-GB" i="1"/>
              <a:t>.</a:t>
            </a:r>
            <a:r>
              <a:rPr lang="en-DE"/>
              <a:t> </a:t>
            </a:r>
          </a:p>
          <a:p>
            <a:r>
              <a:rPr lang="en-DE"/>
              <a:t>zwischen Wörtern:</a:t>
            </a:r>
          </a:p>
          <a:p>
            <a:pPr lvl="1"/>
            <a:r>
              <a:rPr lang="en-DE"/>
              <a:t>Implikation und logische Unterordnung: </a:t>
            </a:r>
            <a:r>
              <a:rPr lang="en-DE" i="1"/>
              <a:t>X ist </a:t>
            </a:r>
            <a:r>
              <a:rPr lang="en-DE" i="1">
                <a:solidFill>
                  <a:srgbClr val="00B050"/>
                </a:solidFill>
              </a:rPr>
              <a:t>eine Ente</a:t>
            </a:r>
            <a:r>
              <a:rPr lang="en-DE" i="1"/>
              <a:t> </a:t>
            </a:r>
            <a:r>
              <a:rPr lang="en-GB" i="1"/>
              <a:t>⇒ X ist </a:t>
            </a:r>
            <a:r>
              <a:rPr lang="en-GB" i="1">
                <a:solidFill>
                  <a:srgbClr val="0070C0"/>
                </a:solidFill>
              </a:rPr>
              <a:t>ein Vogel</a:t>
            </a:r>
          </a:p>
          <a:p>
            <a:pPr lvl="1"/>
            <a:r>
              <a:rPr lang="en-DE"/>
              <a:t>Logische Äquivalenz: </a:t>
            </a:r>
            <a:r>
              <a:rPr lang="en-DE" i="1"/>
              <a:t>x ist </a:t>
            </a:r>
            <a:r>
              <a:rPr lang="en-DE" i="1">
                <a:solidFill>
                  <a:srgbClr val="0070C0"/>
                </a:solidFill>
              </a:rPr>
              <a:t>eine Erwachsene</a:t>
            </a:r>
            <a:r>
              <a:rPr lang="en-DE" i="1">
                <a:solidFill>
                  <a:srgbClr val="006AB3"/>
                </a:solidFill>
              </a:rPr>
              <a:t> </a:t>
            </a:r>
            <a:r>
              <a:rPr lang="en-DE"/>
              <a:t>⇔</a:t>
            </a:r>
            <a:r>
              <a:rPr lang="en-DE" i="1"/>
              <a:t> X ist </a:t>
            </a:r>
            <a:r>
              <a:rPr lang="en-DE" i="1">
                <a:solidFill>
                  <a:srgbClr val="006AB3"/>
                </a:solidFill>
              </a:rPr>
              <a:t>eine Frau</a:t>
            </a:r>
          </a:p>
          <a:p>
            <a:pPr lvl="1"/>
            <a:r>
              <a:rPr lang="en-DE"/>
              <a:t>Logische Inkompatibilität: </a:t>
            </a:r>
            <a:r>
              <a:rPr lang="en-DE" i="1"/>
              <a:t>x ist </a:t>
            </a:r>
            <a:r>
              <a:rPr lang="en-DE" i="1">
                <a:solidFill>
                  <a:srgbClr val="0070C0"/>
                </a:solidFill>
              </a:rPr>
              <a:t>ein Spatz</a:t>
            </a:r>
            <a:r>
              <a:rPr lang="en-DE" i="1"/>
              <a:t> / X ist </a:t>
            </a:r>
            <a:r>
              <a:rPr lang="en-DE" i="1">
                <a:solidFill>
                  <a:srgbClr val="FF0030"/>
                </a:solidFill>
              </a:rPr>
              <a:t>ein Pinguin</a:t>
            </a:r>
            <a:r>
              <a:rPr lang="en-DE" i="1"/>
              <a:t>.</a:t>
            </a:r>
            <a:endParaRPr lang="en-DE"/>
          </a:p>
          <a:p>
            <a:pPr lvl="1"/>
            <a:r>
              <a:rPr lang="en-DE"/>
              <a:t>Logische Komplementarität: </a:t>
            </a:r>
            <a:r>
              <a:rPr lang="en-DE" i="1"/>
              <a:t>x ist </a:t>
            </a:r>
            <a:r>
              <a:rPr lang="en-DE" i="1">
                <a:solidFill>
                  <a:srgbClr val="0070C0"/>
                </a:solidFill>
              </a:rPr>
              <a:t>eine Schwester </a:t>
            </a:r>
            <a:r>
              <a:rPr lang="en-DE" i="1"/>
              <a:t>von y – x ist </a:t>
            </a:r>
            <a:r>
              <a:rPr lang="en-DE" i="1">
                <a:solidFill>
                  <a:srgbClr val="FF0030"/>
                </a:solidFill>
              </a:rPr>
              <a:t>ein Bruder </a:t>
            </a:r>
            <a:r>
              <a:rPr lang="en-DE" i="1"/>
              <a:t>von y</a:t>
            </a:r>
            <a:endParaRPr lang="en-DE"/>
          </a:p>
          <a:p>
            <a:endParaRPr lang="en-DE"/>
          </a:p>
        </p:txBody>
      </p:sp>
      <p:sp>
        <p:nvSpPr>
          <p:cNvPr id="6" name="Text Placeholder 5">
            <a:extLst>
              <a:ext uri="{FF2B5EF4-FFF2-40B4-BE49-F238E27FC236}">
                <a16:creationId xmlns:a16="http://schemas.microsoft.com/office/drawing/2014/main" id="{F4B66649-6EFA-3243-B76F-018DDEB16CD8}"/>
              </a:ext>
            </a:extLst>
          </p:cNvPr>
          <p:cNvSpPr>
            <a:spLocks noGrp="1"/>
          </p:cNvSpPr>
          <p:nvPr>
            <p:ph type="body" sz="quarter" idx="15"/>
          </p:nvPr>
        </p:nvSpPr>
        <p:spPr/>
        <p:txBody>
          <a:bodyPr/>
          <a:lstStyle/>
          <a:p>
            <a:r>
              <a:rPr lang="en-DE"/>
              <a:t>Logische Beziehungen zwischen Sätzen und Wörtern</a:t>
            </a:r>
          </a:p>
        </p:txBody>
      </p:sp>
    </p:spTree>
    <p:extLst>
      <p:ext uri="{BB962C8B-B14F-4D97-AF65-F5344CB8AC3E}">
        <p14:creationId xmlns:p14="http://schemas.microsoft.com/office/powerpoint/2010/main" val="1176191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5719-0AD2-8B48-9D65-E5BF73970456}"/>
              </a:ext>
            </a:extLst>
          </p:cNvPr>
          <p:cNvSpPr>
            <a:spLocks noGrp="1"/>
          </p:cNvSpPr>
          <p:nvPr>
            <p:ph type="title"/>
          </p:nvPr>
        </p:nvSpPr>
        <p:spPr/>
        <p:txBody>
          <a:bodyPr/>
          <a:lstStyle/>
          <a:p>
            <a:r>
              <a:rPr lang="en-DE"/>
              <a:t>Fazit</a:t>
            </a:r>
          </a:p>
        </p:txBody>
      </p:sp>
      <p:sp>
        <p:nvSpPr>
          <p:cNvPr id="3" name="Footer Placeholder 2">
            <a:extLst>
              <a:ext uri="{FF2B5EF4-FFF2-40B4-BE49-F238E27FC236}">
                <a16:creationId xmlns:a16="http://schemas.microsoft.com/office/drawing/2014/main" id="{6E99AE9B-6A5E-F34C-B81F-0A6305804EF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FE08A75-F819-034E-BF3C-FE96BD2BB6B1}"/>
              </a:ext>
            </a:extLst>
          </p:cNvPr>
          <p:cNvSpPr>
            <a:spLocks noGrp="1"/>
          </p:cNvSpPr>
          <p:nvPr>
            <p:ph type="sldNum" sz="quarter" idx="12"/>
          </p:nvPr>
        </p:nvSpPr>
        <p:spPr/>
        <p:txBody>
          <a:bodyPr/>
          <a:lstStyle/>
          <a:p>
            <a:fld id="{9D195BCC-3514-4B1B-9C18-24F3D67EC549}" type="slidenum">
              <a:rPr lang="de-DE" smtClean="0"/>
              <a:t>69</a:t>
            </a:fld>
            <a:endParaRPr lang="de-DE"/>
          </a:p>
        </p:txBody>
      </p:sp>
      <p:sp>
        <p:nvSpPr>
          <p:cNvPr id="5" name="Text Placeholder 4">
            <a:extLst>
              <a:ext uri="{FF2B5EF4-FFF2-40B4-BE49-F238E27FC236}">
                <a16:creationId xmlns:a16="http://schemas.microsoft.com/office/drawing/2014/main" id="{2DA4D556-F493-0645-9458-EB1AA5D97B8B}"/>
              </a:ext>
            </a:extLst>
          </p:cNvPr>
          <p:cNvSpPr>
            <a:spLocks noGrp="1"/>
          </p:cNvSpPr>
          <p:nvPr>
            <p:ph type="body" sz="quarter" idx="14"/>
          </p:nvPr>
        </p:nvSpPr>
        <p:spPr>
          <a:xfrm>
            <a:off x="521550" y="1206774"/>
            <a:ext cx="8101012" cy="3650504"/>
          </a:xfrm>
        </p:spPr>
        <p:txBody>
          <a:bodyPr/>
          <a:lstStyle/>
          <a:p>
            <a:r>
              <a:rPr lang="en-DE" sz="1900"/>
              <a:t>Wahrheit als zentrale Kategorie in der logischen Semantik: Welche Voraussetzungen müssen erfüllt sein, damit eine Aussage wahr oder falsch ist?</a:t>
            </a:r>
          </a:p>
          <a:p>
            <a:r>
              <a:rPr lang="en-DE" sz="1900"/>
              <a:t>"realistische" Sichtweise auf Bedeutung: Bedeutung sprachlicher Zeichen liegt in ihrer Beziehung zu Dingen in der Welt </a:t>
            </a:r>
          </a:p>
          <a:p>
            <a:r>
              <a:rPr lang="en-DE" sz="1900"/>
              <a:t>Logische Semantik erlaubt, logische Beziehungen zwischen Sätzen zu modellieren (Implikation, Logische Äquivalenz, Kontradiktion, Kontrarietät)</a:t>
            </a:r>
          </a:p>
          <a:p>
            <a:r>
              <a:rPr lang="en-DE" sz="1900"/>
              <a:t>... sowie logische Beziehungen zwischen einzelnen Ausdrücken (Logische Äquivalenz, Implikation und logische Unterordnung, Logische Inkompatibilität, Logische Komplementarität)</a:t>
            </a:r>
          </a:p>
          <a:p>
            <a:r>
              <a:rPr lang="en-DE" sz="1900"/>
              <a:t>aber: formale, mathematische Methode kann nicht alle Aspekte sprachlicher Bedeutungskonstitution erfassen </a:t>
            </a:r>
          </a:p>
          <a:p>
            <a:endParaRPr lang="en-DE" sz="1900"/>
          </a:p>
          <a:p>
            <a:endParaRPr lang="en-DE" sz="1900"/>
          </a:p>
          <a:p>
            <a:endParaRPr lang="en-DE" sz="1900"/>
          </a:p>
        </p:txBody>
      </p:sp>
    </p:spTree>
    <p:extLst>
      <p:ext uri="{BB962C8B-B14F-4D97-AF65-F5344CB8AC3E}">
        <p14:creationId xmlns:p14="http://schemas.microsoft.com/office/powerpoint/2010/main" val="18450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D50E-200A-D348-B037-F759468A7ABA}"/>
              </a:ext>
            </a:extLst>
          </p:cNvPr>
          <p:cNvSpPr>
            <a:spLocks noGrp="1"/>
          </p:cNvSpPr>
          <p:nvPr>
            <p:ph type="title"/>
          </p:nvPr>
        </p:nvSpPr>
        <p:spPr/>
        <p:txBody>
          <a:bodyPr/>
          <a:lstStyle/>
          <a:p>
            <a:r>
              <a:rPr lang="en-DE"/>
              <a:t>Fallbeispiel: Adjektive</a:t>
            </a:r>
          </a:p>
        </p:txBody>
      </p:sp>
      <p:sp>
        <p:nvSpPr>
          <p:cNvPr id="3" name="Footer Placeholder 2">
            <a:extLst>
              <a:ext uri="{FF2B5EF4-FFF2-40B4-BE49-F238E27FC236}">
                <a16:creationId xmlns:a16="http://schemas.microsoft.com/office/drawing/2014/main" id="{BC9D354B-EFE7-1041-BAAC-90575442E3B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F955EC5-9E1E-084D-87E3-43ED6EED8AA9}"/>
              </a:ext>
            </a:extLst>
          </p:cNvPr>
          <p:cNvSpPr>
            <a:spLocks noGrp="1"/>
          </p:cNvSpPr>
          <p:nvPr>
            <p:ph type="sldNum" sz="quarter" idx="12"/>
          </p:nvPr>
        </p:nvSpPr>
        <p:spPr/>
        <p:txBody>
          <a:bodyPr/>
          <a:lstStyle/>
          <a:p>
            <a:fld id="{9D195BCC-3514-4B1B-9C18-24F3D67EC549}" type="slidenum">
              <a:rPr lang="de-DE" smtClean="0"/>
              <a:t>7</a:t>
            </a:fld>
            <a:endParaRPr lang="de-DE"/>
          </a:p>
        </p:txBody>
      </p:sp>
      <p:sp>
        <p:nvSpPr>
          <p:cNvPr id="5" name="Text Placeholder 4">
            <a:extLst>
              <a:ext uri="{FF2B5EF4-FFF2-40B4-BE49-F238E27FC236}">
                <a16:creationId xmlns:a16="http://schemas.microsoft.com/office/drawing/2014/main" id="{E830F5A9-AB86-1C4E-9A71-93857357ABE8}"/>
              </a:ext>
            </a:extLst>
          </p:cNvPr>
          <p:cNvSpPr>
            <a:spLocks noGrp="1"/>
          </p:cNvSpPr>
          <p:nvPr>
            <p:ph type="body" sz="quarter" idx="14"/>
          </p:nvPr>
        </p:nvSpPr>
        <p:spPr/>
        <p:txBody>
          <a:bodyPr/>
          <a:lstStyle/>
          <a:p>
            <a:pPr marL="0" indent="0">
              <a:buNone/>
            </a:pPr>
            <a:r>
              <a:rPr lang="en-DE" i="1"/>
              <a:t>Stefan Hartmann ist groß.</a:t>
            </a:r>
          </a:p>
          <a:p>
            <a:pPr marL="0" indent="0">
              <a:buNone/>
            </a:pPr>
            <a:endParaRPr lang="en-DE" i="1"/>
          </a:p>
          <a:p>
            <a:pPr marL="0" indent="0">
              <a:buNone/>
            </a:pPr>
            <a:r>
              <a:rPr lang="en-DE" i="1"/>
              <a:t>Stefan Hartmann ist nicht klein.</a:t>
            </a:r>
          </a:p>
          <a:p>
            <a:pPr marL="0" indent="0">
              <a:buNone/>
            </a:pPr>
            <a:endParaRPr lang="en-DE" i="1"/>
          </a:p>
          <a:p>
            <a:pPr marL="0" indent="0">
              <a:buNone/>
            </a:pPr>
            <a:r>
              <a:rPr lang="en-DE" i="1"/>
              <a:t>Stefan Hartmann ist größer als George Lakoff.</a:t>
            </a:r>
          </a:p>
          <a:p>
            <a:pPr marL="0" indent="0">
              <a:buNone/>
            </a:pPr>
            <a:endParaRPr lang="en-DE" i="1"/>
          </a:p>
          <a:p>
            <a:pPr marL="0" indent="0">
              <a:buNone/>
            </a:pPr>
            <a:r>
              <a:rPr lang="en-DE" i="1"/>
              <a:t>Stefan Hartmann ist kleiner als Ingo Plag.</a:t>
            </a:r>
          </a:p>
        </p:txBody>
      </p:sp>
      <p:sp>
        <p:nvSpPr>
          <p:cNvPr id="6" name="Text Placeholder 5">
            <a:extLst>
              <a:ext uri="{FF2B5EF4-FFF2-40B4-BE49-F238E27FC236}">
                <a16:creationId xmlns:a16="http://schemas.microsoft.com/office/drawing/2014/main" id="{2A7EE565-0153-D54B-A108-F5E5864F101B}"/>
              </a:ext>
            </a:extLst>
          </p:cNvPr>
          <p:cNvSpPr>
            <a:spLocks noGrp="1"/>
          </p:cNvSpPr>
          <p:nvPr>
            <p:ph type="body" sz="quarter" idx="15"/>
          </p:nvPr>
        </p:nvSpPr>
        <p:spPr/>
        <p:txBody>
          <a:bodyPr/>
          <a:lstStyle/>
          <a:p>
            <a:r>
              <a:rPr lang="en-DE"/>
              <a:t>Wahr oder nicht?</a:t>
            </a:r>
          </a:p>
        </p:txBody>
      </p:sp>
    </p:spTree>
    <p:extLst>
      <p:ext uri="{BB962C8B-B14F-4D97-AF65-F5344CB8AC3E}">
        <p14:creationId xmlns:p14="http://schemas.microsoft.com/office/powerpoint/2010/main" val="4052092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6F8-2E99-7D45-A061-E2FAC0EC8F57}"/>
              </a:ext>
            </a:extLst>
          </p:cNvPr>
          <p:cNvSpPr>
            <a:spLocks noGrp="1"/>
          </p:cNvSpPr>
          <p:nvPr>
            <p:ph type="title"/>
          </p:nvPr>
        </p:nvSpPr>
        <p:spPr/>
        <p:txBody>
          <a:bodyPr/>
          <a:lstStyle/>
          <a:p>
            <a:r>
              <a:rPr lang="en-DE"/>
              <a:t>Literatur</a:t>
            </a:r>
          </a:p>
        </p:txBody>
      </p:sp>
      <p:sp>
        <p:nvSpPr>
          <p:cNvPr id="3" name="Footer Placeholder 2">
            <a:extLst>
              <a:ext uri="{FF2B5EF4-FFF2-40B4-BE49-F238E27FC236}">
                <a16:creationId xmlns:a16="http://schemas.microsoft.com/office/drawing/2014/main" id="{361B515E-1DC9-664A-8656-9EEF8897865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2D3E130-B653-E44F-B82D-4E4AC43B6DE4}"/>
              </a:ext>
            </a:extLst>
          </p:cNvPr>
          <p:cNvSpPr>
            <a:spLocks noGrp="1"/>
          </p:cNvSpPr>
          <p:nvPr>
            <p:ph type="sldNum" sz="quarter" idx="12"/>
          </p:nvPr>
        </p:nvSpPr>
        <p:spPr/>
        <p:txBody>
          <a:bodyPr/>
          <a:lstStyle/>
          <a:p>
            <a:fld id="{9D195BCC-3514-4B1B-9C18-24F3D67EC549}" type="slidenum">
              <a:rPr lang="de-DE" smtClean="0"/>
              <a:t>70</a:t>
            </a:fld>
            <a:endParaRPr lang="de-DE"/>
          </a:p>
        </p:txBody>
      </p:sp>
      <p:sp>
        <p:nvSpPr>
          <p:cNvPr id="5" name="Text Placeholder 4">
            <a:extLst>
              <a:ext uri="{FF2B5EF4-FFF2-40B4-BE49-F238E27FC236}">
                <a16:creationId xmlns:a16="http://schemas.microsoft.com/office/drawing/2014/main" id="{C5BCA108-F1B0-AF40-97A9-EE1920110112}"/>
              </a:ext>
            </a:extLst>
          </p:cNvPr>
          <p:cNvSpPr>
            <a:spLocks noGrp="1"/>
          </p:cNvSpPr>
          <p:nvPr>
            <p:ph type="body" sz="quarter" idx="14"/>
          </p:nvPr>
        </p:nvSpPr>
        <p:spPr>
          <a:xfrm>
            <a:off x="499439" y="990749"/>
            <a:ext cx="8101012" cy="3311525"/>
          </a:xfrm>
        </p:spPr>
        <p:txBody>
          <a:bodyPr/>
          <a:lstStyle/>
          <a:p>
            <a:pPr>
              <a:spcBef>
                <a:spcPts val="0"/>
              </a:spcBef>
            </a:pPr>
            <a:r>
              <a:rPr lang="en-GB" sz="1000">
                <a:effectLst/>
              </a:rPr>
              <a:t>Berlin, Brent &amp; Paul Kay. 1969. </a:t>
            </a:r>
            <a:r>
              <a:rPr lang="en-GB" sz="1000" i="1">
                <a:effectLst/>
              </a:rPr>
              <a:t>Basic Color Terms: Their Universality and Evolution</a:t>
            </a:r>
            <a:r>
              <a:rPr lang="en-GB" sz="1000">
                <a:effectLst/>
              </a:rPr>
              <a:t>. Berkeley: University of California Press.</a:t>
            </a:r>
          </a:p>
          <a:p>
            <a:pPr>
              <a:spcBef>
                <a:spcPts val="0"/>
              </a:spcBef>
            </a:pPr>
            <a:r>
              <a:rPr lang="en-GB" sz="1000">
                <a:effectLst/>
              </a:rPr>
              <a:t>Busse, Dietrich. 2009. </a:t>
            </a:r>
            <a:r>
              <a:rPr lang="en-GB" sz="1000" i="1">
                <a:effectLst/>
              </a:rPr>
              <a:t>Semantik</a:t>
            </a:r>
            <a:r>
              <a:rPr lang="en-GB" sz="1000">
                <a:effectLst/>
              </a:rPr>
              <a:t>. Paderborn: Fink.</a:t>
            </a:r>
          </a:p>
          <a:p>
            <a:pPr>
              <a:spcBef>
                <a:spcPts val="0"/>
              </a:spcBef>
            </a:pPr>
            <a:r>
              <a:rPr lang="en-GB" sz="1000">
                <a:effectLst/>
              </a:rPr>
              <a:t>Givón, Talmy. 1986. Prototypes: Between Plato and Wittgenstein. In Colette Craig (ed.), </a:t>
            </a:r>
            <a:r>
              <a:rPr lang="en-GB" sz="1000" i="1">
                <a:effectLst/>
              </a:rPr>
              <a:t>Noun Classes and Categorization</a:t>
            </a:r>
            <a:r>
              <a:rPr lang="en-GB" sz="1000">
                <a:effectLst/>
              </a:rPr>
              <a:t>, vol. 7, 77–102. (Typological Studies in Language). Amsterdam and Philadelphia: John Benjamins.</a:t>
            </a:r>
          </a:p>
          <a:p>
            <a:pPr>
              <a:spcBef>
                <a:spcPts val="0"/>
              </a:spcBef>
            </a:pPr>
            <a:r>
              <a:rPr lang="en-GB" sz="1000">
                <a:effectLst/>
              </a:rPr>
              <a:t>Gutzmann, Daniel. 2019. </a:t>
            </a:r>
            <a:r>
              <a:rPr lang="en-GB" sz="1000" i="1">
                <a:effectLst/>
              </a:rPr>
              <a:t>Semantik: eine Einführung</a:t>
            </a:r>
            <a:r>
              <a:rPr lang="en-GB" sz="1000">
                <a:effectLst/>
              </a:rPr>
              <a:t>. korrigierte Publikation. (Einführungen in die Sprachwissenschaft). Berlin [Heidelberg]: J.B. Metzler Verlag.</a:t>
            </a:r>
          </a:p>
          <a:p>
            <a:pPr>
              <a:spcBef>
                <a:spcPts val="0"/>
              </a:spcBef>
            </a:pPr>
            <a:r>
              <a:rPr lang="en-GB" sz="1000">
                <a:effectLst/>
              </a:rPr>
              <a:t>Janssen, Theo M. V. &amp; Thomas Ede Zimmermann. 2021. Montague Semantics. In Edward N. Zalta (ed.), </a:t>
            </a:r>
            <a:r>
              <a:rPr lang="en-GB" sz="1000" i="1">
                <a:effectLst/>
              </a:rPr>
              <a:t>The Stanford Encyclopedia of Philosophy</a:t>
            </a:r>
            <a:r>
              <a:rPr lang="en-GB" sz="1000">
                <a:effectLst/>
              </a:rPr>
              <a:t>. Summer 2021. Metaphysics Research Lab, Stanford University. </a:t>
            </a:r>
            <a:r>
              <a:rPr lang="en-GB" sz="1000">
                <a:effectLst/>
                <a:hlinkClick r:id="rId2"/>
              </a:rPr>
              <a:t>https://plato.stanford.edu/archives/sum2021/entries/montague-semantics/</a:t>
            </a:r>
            <a:r>
              <a:rPr lang="en-GB" sz="1000">
                <a:effectLst/>
              </a:rPr>
              <a:t>.</a:t>
            </a:r>
          </a:p>
          <a:p>
            <a:pPr>
              <a:spcBef>
                <a:spcPts val="0"/>
              </a:spcBef>
            </a:pPr>
            <a:r>
              <a:rPr lang="en-GB" sz="1000">
                <a:effectLst/>
              </a:rPr>
              <a:t>Kleiber, Georges. 1998. </a:t>
            </a:r>
            <a:r>
              <a:rPr lang="en-GB" sz="1000" i="1">
                <a:effectLst/>
              </a:rPr>
              <a:t>Prototypensemantik: eine Einführung</a:t>
            </a:r>
            <a:r>
              <a:rPr lang="en-GB" sz="1000">
                <a:effectLst/>
              </a:rPr>
              <a:t>. 2nd ed. Tübingen: Narr.</a:t>
            </a:r>
          </a:p>
          <a:p>
            <a:pPr>
              <a:spcBef>
                <a:spcPts val="0"/>
              </a:spcBef>
            </a:pPr>
            <a:r>
              <a:rPr lang="en-DE" sz="1000"/>
              <a:t>Kasper, Simon. 2020. Semantik und Pragmatik (Vorlesungsskript). </a:t>
            </a:r>
            <a:r>
              <a:rPr lang="en-GB" sz="1000"/>
              <a:t>https://www.simonkasper.info/app/download/9482972382/Kasper_VL_Semantik_und_Pragmatik_Skript.pdf?t=1624383275</a:t>
            </a:r>
          </a:p>
          <a:p>
            <a:pPr>
              <a:spcBef>
                <a:spcPts val="0"/>
              </a:spcBef>
            </a:pPr>
            <a:r>
              <a:rPr lang="en-GB" sz="1000">
                <a:effectLst/>
              </a:rPr>
              <a:t>Löbner, Sebastian. 2015. </a:t>
            </a:r>
            <a:r>
              <a:rPr lang="en-GB" sz="1000" i="1">
                <a:effectLst/>
              </a:rPr>
              <a:t>Semantik: Eine Einführung</a:t>
            </a:r>
            <a:r>
              <a:rPr lang="en-GB" sz="1000">
                <a:effectLst/>
              </a:rPr>
              <a:t>. 2nd ed. Berlin, Boston: De Gruyter.</a:t>
            </a:r>
          </a:p>
          <a:p>
            <a:pPr>
              <a:spcBef>
                <a:spcPts val="0"/>
              </a:spcBef>
            </a:pPr>
            <a:r>
              <a:rPr lang="en-GB" sz="1000">
                <a:effectLst/>
              </a:rPr>
              <a:t>Lyons, John. 1991. Bedeutungstheorien. In Arnim von Stechow &amp; Dieter Wunderlich (eds.), </a:t>
            </a:r>
            <a:r>
              <a:rPr lang="en-GB" sz="1000" i="1">
                <a:effectLst/>
              </a:rPr>
              <a:t>Semantik: Ein internationales Handbuch der zeitgenössischen Forschung</a:t>
            </a:r>
            <a:r>
              <a:rPr lang="en-GB" sz="1000">
                <a:effectLst/>
              </a:rPr>
              <a:t>, vol. 6, 1–24. (HSK). Berlin, New York: De Gruyter.</a:t>
            </a:r>
          </a:p>
          <a:p>
            <a:pPr>
              <a:spcBef>
                <a:spcPts val="0"/>
              </a:spcBef>
            </a:pPr>
            <a:r>
              <a:rPr lang="en-GB" sz="1000">
                <a:effectLst/>
              </a:rPr>
              <a:t>Meibauer, Jörg. 2001. </a:t>
            </a:r>
            <a:r>
              <a:rPr lang="en-GB" sz="1000" i="1">
                <a:effectLst/>
              </a:rPr>
              <a:t>Pragmatik: Eine Einführung</a:t>
            </a:r>
            <a:r>
              <a:rPr lang="en-GB" sz="1000">
                <a:effectLst/>
              </a:rPr>
              <a:t>. 2nd ed. Tübingen: Stauffenburg.</a:t>
            </a:r>
          </a:p>
          <a:p>
            <a:pPr>
              <a:spcBef>
                <a:spcPts val="0"/>
              </a:spcBef>
            </a:pPr>
            <a:r>
              <a:rPr lang="en-GB" sz="1000">
                <a:effectLst/>
              </a:rPr>
              <a:t>Meibauer, Jörg, Ulrike Demske, Jochen Geilfuß-Wolfgang, Jürgen Pafel, Karl Heinz Ramers, Monika Rothweiler &amp; Markus Steinbach. 2015. </a:t>
            </a:r>
            <a:r>
              <a:rPr lang="en-GB" sz="1000" i="1">
                <a:effectLst/>
              </a:rPr>
              <a:t>Einführung in die germanistische Linguistik</a:t>
            </a:r>
            <a:r>
              <a:rPr lang="en-GB" sz="1000">
                <a:effectLst/>
              </a:rPr>
              <a:t>. 3rd ed. Stuttgart: Metzler.</a:t>
            </a:r>
          </a:p>
          <a:p>
            <a:pPr>
              <a:spcBef>
                <a:spcPts val="0"/>
              </a:spcBef>
            </a:pPr>
            <a:r>
              <a:rPr lang="en-GB" sz="1000">
                <a:effectLst/>
              </a:rPr>
              <a:t>Ogden, C. K. &amp; I. A. Richards. [1923] 1972. </a:t>
            </a:r>
            <a:r>
              <a:rPr lang="en-GB" sz="1000" i="1">
                <a:effectLst/>
              </a:rPr>
              <a:t>The meaning of meaning: a study of The influence of language upon thought and of The science of symbolism</a:t>
            </a:r>
            <a:r>
              <a:rPr lang="en-GB" sz="1000">
                <a:effectLst/>
              </a:rPr>
              <a:t>. 10. ed. London: Routledge [u.a.].</a:t>
            </a:r>
          </a:p>
          <a:p>
            <a:pPr>
              <a:spcBef>
                <a:spcPts val="0"/>
              </a:spcBef>
            </a:pPr>
            <a:r>
              <a:rPr lang="en-GB" sz="1000">
                <a:effectLst/>
              </a:rPr>
              <a:t>Pafel, Jürgen &amp; Ingo Reich. 2016. </a:t>
            </a:r>
            <a:r>
              <a:rPr lang="en-GB" sz="1000" i="1">
                <a:effectLst/>
              </a:rPr>
              <a:t>Einführung in die Semantik: Grundlagen - Analysen - Theorien</a:t>
            </a:r>
            <a:r>
              <a:rPr lang="en-GB" sz="1000">
                <a:effectLst/>
              </a:rPr>
              <a:t>. (Lehrbuch). Stuttgart: J.B. Metzler Verlag.</a:t>
            </a:r>
          </a:p>
          <a:p>
            <a:pPr>
              <a:spcBef>
                <a:spcPts val="0"/>
              </a:spcBef>
            </a:pPr>
            <a:r>
              <a:rPr lang="en-GB" sz="1000">
                <a:effectLst/>
              </a:rPr>
              <a:t>Posner, Michael I. 1986. Empirical studies of prototypes. In Colette Grinevald Craig (ed.), </a:t>
            </a:r>
            <a:r>
              <a:rPr lang="en-GB" sz="1000" i="1">
                <a:effectLst/>
              </a:rPr>
              <a:t>Noun classes and categorization: proceedings of a symposium on categorization and noun classification , Eugene, Oregon, October 1983</a:t>
            </a:r>
            <a:r>
              <a:rPr lang="en-GB" sz="1000">
                <a:effectLst/>
              </a:rPr>
              <a:t>, 55–61. Amsterdam, Philadelphia: J. Benjamins.</a:t>
            </a:r>
          </a:p>
          <a:p>
            <a:pPr>
              <a:spcBef>
                <a:spcPts val="0"/>
              </a:spcBef>
            </a:pPr>
            <a:r>
              <a:rPr lang="en-GB" sz="1000">
                <a:effectLst/>
              </a:rPr>
              <a:t>Tarski, Alfred. 1944. The semantic conception of truth and the foundation of semantics. </a:t>
            </a:r>
            <a:r>
              <a:rPr lang="en-GB" sz="1000" i="1">
                <a:effectLst/>
              </a:rPr>
              <a:t>Philosophy and phenomenological research</a:t>
            </a:r>
            <a:r>
              <a:rPr lang="en-GB" sz="1000">
                <a:effectLst/>
              </a:rPr>
              <a:t> 4. 341–376.</a:t>
            </a:r>
          </a:p>
          <a:p>
            <a:pPr>
              <a:spcBef>
                <a:spcPts val="0"/>
              </a:spcBef>
            </a:pPr>
            <a:r>
              <a:rPr lang="en-GB" sz="1000">
                <a:effectLst/>
              </a:rPr>
              <a:t>Taylor, John R. 1995. </a:t>
            </a:r>
            <a:r>
              <a:rPr lang="en-GB" sz="1000" i="1">
                <a:effectLst/>
              </a:rPr>
              <a:t>Linguistic Categorization: Prototypes in Linguistic Theory</a:t>
            </a:r>
            <a:r>
              <a:rPr lang="en-GB" sz="1000">
                <a:effectLst/>
              </a:rPr>
              <a:t>. 2nd ed. Oxford: Oxford University Press.</a:t>
            </a:r>
          </a:p>
          <a:p>
            <a:pPr>
              <a:spcBef>
                <a:spcPts val="0"/>
              </a:spcBef>
            </a:pPr>
            <a:r>
              <a:rPr lang="en-GB" sz="1000"/>
              <a:t>Wittgenstein, Ludwig. 1922. Logisch-Philosophische Abhandlung. Tractatus Logico-Philosophicus. London: Kegan Paul.</a:t>
            </a:r>
            <a:endParaRPr lang="en-GB" sz="1000">
              <a:effectLst/>
            </a:endParaRPr>
          </a:p>
          <a:p>
            <a:pPr>
              <a:spcBef>
                <a:spcPts val="0"/>
              </a:spcBef>
            </a:pPr>
            <a:r>
              <a:rPr lang="en-GB" sz="1000">
                <a:effectLst/>
              </a:rPr>
              <a:t>Zimmermann, Thomas Ede. 2014. </a:t>
            </a:r>
            <a:r>
              <a:rPr lang="en-GB" sz="1000" i="1">
                <a:effectLst/>
              </a:rPr>
              <a:t>Einführung in die Semantik</a:t>
            </a:r>
            <a:r>
              <a:rPr lang="en-GB" sz="1000">
                <a:effectLst/>
              </a:rPr>
              <a:t>. (Einführung Germanistik). Darmstadt: WBG, Wiss. Buchges.</a:t>
            </a:r>
          </a:p>
          <a:p>
            <a:pPr>
              <a:spcBef>
                <a:spcPts val="0"/>
              </a:spcBef>
            </a:pPr>
            <a:endParaRPr lang="en-GB" sz="1000">
              <a:effectLst/>
            </a:endParaRPr>
          </a:p>
          <a:p>
            <a:pPr>
              <a:spcBef>
                <a:spcPts val="0"/>
              </a:spcBef>
            </a:pPr>
            <a:endParaRPr lang="en-GB" sz="1000">
              <a:effectLst/>
            </a:endParaRPr>
          </a:p>
          <a:p>
            <a:pPr>
              <a:spcBef>
                <a:spcPts val="0"/>
              </a:spcBef>
            </a:pPr>
            <a:endParaRPr lang="en-DE" sz="1000"/>
          </a:p>
        </p:txBody>
      </p:sp>
    </p:spTree>
    <p:extLst>
      <p:ext uri="{BB962C8B-B14F-4D97-AF65-F5344CB8AC3E}">
        <p14:creationId xmlns:p14="http://schemas.microsoft.com/office/powerpoint/2010/main" val="131126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2A8D-1AD6-8E4A-9A70-161C958D9FB0}"/>
              </a:ext>
            </a:extLst>
          </p:cNvPr>
          <p:cNvSpPr>
            <a:spLocks noGrp="1"/>
          </p:cNvSpPr>
          <p:nvPr>
            <p:ph type="title"/>
          </p:nvPr>
        </p:nvSpPr>
        <p:spPr/>
        <p:txBody>
          <a:bodyPr/>
          <a:lstStyle/>
          <a:p>
            <a:r>
              <a:rPr lang="en-DE"/>
              <a:t>Fallbeispiel: Adjektive</a:t>
            </a:r>
          </a:p>
        </p:txBody>
      </p:sp>
      <p:sp>
        <p:nvSpPr>
          <p:cNvPr id="3" name="Footer Placeholder 2">
            <a:extLst>
              <a:ext uri="{FF2B5EF4-FFF2-40B4-BE49-F238E27FC236}">
                <a16:creationId xmlns:a16="http://schemas.microsoft.com/office/drawing/2014/main" id="{7AE584E2-7CB6-634D-93AD-B885B7C20EA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45784E2-D5B3-8C47-892D-A70B0CE75E59}"/>
              </a:ext>
            </a:extLst>
          </p:cNvPr>
          <p:cNvSpPr>
            <a:spLocks noGrp="1"/>
          </p:cNvSpPr>
          <p:nvPr>
            <p:ph type="sldNum" sz="quarter" idx="12"/>
          </p:nvPr>
        </p:nvSpPr>
        <p:spPr/>
        <p:txBody>
          <a:bodyPr/>
          <a:lstStyle/>
          <a:p>
            <a:fld id="{9D195BCC-3514-4B1B-9C18-24F3D67EC549}" type="slidenum">
              <a:rPr lang="de-DE" smtClean="0"/>
              <a:t>8</a:t>
            </a:fld>
            <a:endParaRPr lang="de-DE"/>
          </a:p>
        </p:txBody>
      </p:sp>
      <p:sp>
        <p:nvSpPr>
          <p:cNvPr id="5" name="Text Placeholder 4">
            <a:extLst>
              <a:ext uri="{FF2B5EF4-FFF2-40B4-BE49-F238E27FC236}">
                <a16:creationId xmlns:a16="http://schemas.microsoft.com/office/drawing/2014/main" id="{A8D1A2D0-4B2C-AE4C-969E-2DB638E83717}"/>
              </a:ext>
            </a:extLst>
          </p:cNvPr>
          <p:cNvSpPr>
            <a:spLocks noGrp="1"/>
          </p:cNvSpPr>
          <p:nvPr>
            <p:ph type="body" sz="quarter" idx="14"/>
          </p:nvPr>
        </p:nvSpPr>
        <p:spPr/>
        <p:txBody>
          <a:bodyPr/>
          <a:lstStyle/>
          <a:p>
            <a:r>
              <a:rPr lang="en-DE"/>
              <a:t>Das Phänomen der </a:t>
            </a:r>
            <a:r>
              <a:rPr lang="en-DE" b="1"/>
              <a:t>Vagheit </a:t>
            </a:r>
            <a:r>
              <a:rPr lang="en-DE"/>
              <a:t>ist uns schon öfter begegnet, z.B. im Zusammenhang mit Adjektiven wie </a:t>
            </a:r>
            <a:r>
              <a:rPr lang="en-DE" i="1"/>
              <a:t>groß</a:t>
            </a:r>
          </a:p>
          <a:p>
            <a:r>
              <a:rPr lang="en-DE"/>
              <a:t>Wie hängt nun Vagheit mit Wahrheit zusammen?</a:t>
            </a:r>
          </a:p>
          <a:p>
            <a:r>
              <a:rPr lang="en-DE"/>
              <a:t>Ob ein Satz wie </a:t>
            </a:r>
            <a:r>
              <a:rPr lang="en-DE" i="1"/>
              <a:t>Stefan Hartmann ist nicht klein </a:t>
            </a:r>
            <a:r>
              <a:rPr lang="en-DE"/>
              <a:t>wahr ist oder nicht, lässt sich nicht ohne weiteres beantworten – gerade für eine wahrheitswertorientierte Semantik ist das ein Problem.</a:t>
            </a:r>
          </a:p>
        </p:txBody>
      </p:sp>
      <p:sp>
        <p:nvSpPr>
          <p:cNvPr id="6" name="Text Placeholder 5">
            <a:extLst>
              <a:ext uri="{FF2B5EF4-FFF2-40B4-BE49-F238E27FC236}">
                <a16:creationId xmlns:a16="http://schemas.microsoft.com/office/drawing/2014/main" id="{A3D00F55-27AF-204F-81D4-63AEDB935CA3}"/>
              </a:ext>
            </a:extLst>
          </p:cNvPr>
          <p:cNvSpPr>
            <a:spLocks noGrp="1"/>
          </p:cNvSpPr>
          <p:nvPr>
            <p:ph type="body" sz="quarter" idx="15"/>
          </p:nvPr>
        </p:nvSpPr>
        <p:spPr/>
        <p:txBody>
          <a:bodyPr/>
          <a:lstStyle/>
          <a:p>
            <a:r>
              <a:rPr lang="en-DE"/>
              <a:t>Wie umgehen mit Vagheit?</a:t>
            </a:r>
          </a:p>
        </p:txBody>
      </p:sp>
    </p:spTree>
    <p:extLst>
      <p:ext uri="{BB962C8B-B14F-4D97-AF65-F5344CB8AC3E}">
        <p14:creationId xmlns:p14="http://schemas.microsoft.com/office/powerpoint/2010/main" val="284372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8A4F-C270-C244-9240-01438D1C15B1}"/>
              </a:ext>
            </a:extLst>
          </p:cNvPr>
          <p:cNvSpPr>
            <a:spLocks noGrp="1"/>
          </p:cNvSpPr>
          <p:nvPr>
            <p:ph type="title"/>
          </p:nvPr>
        </p:nvSpPr>
        <p:spPr/>
        <p:txBody>
          <a:bodyPr/>
          <a:lstStyle/>
          <a:p>
            <a:r>
              <a:rPr lang="en-DE"/>
              <a:t>Fallbeispiel: Adjektive</a:t>
            </a:r>
          </a:p>
        </p:txBody>
      </p:sp>
      <p:sp>
        <p:nvSpPr>
          <p:cNvPr id="3" name="Footer Placeholder 2">
            <a:extLst>
              <a:ext uri="{FF2B5EF4-FFF2-40B4-BE49-F238E27FC236}">
                <a16:creationId xmlns:a16="http://schemas.microsoft.com/office/drawing/2014/main" id="{02E3CE30-AAC2-7347-BF28-FFAEEF2E5401}"/>
              </a:ext>
            </a:extLst>
          </p:cNvPr>
          <p:cNvSpPr>
            <a:spLocks noGrp="1"/>
          </p:cNvSpPr>
          <p:nvPr>
            <p:ph type="ftr" sz="quarter" idx="11"/>
          </p:nvPr>
        </p:nvSpPr>
        <p:spPr/>
        <p:txBody>
          <a:bodyPr/>
          <a:lstStyle/>
          <a:p>
            <a:r>
              <a:rPr lang="de-DE"/>
              <a:t>(Pafel &amp; Reich 2016: 155ff.)</a:t>
            </a:r>
          </a:p>
        </p:txBody>
      </p:sp>
      <p:sp>
        <p:nvSpPr>
          <p:cNvPr id="4" name="Slide Number Placeholder 3">
            <a:extLst>
              <a:ext uri="{FF2B5EF4-FFF2-40B4-BE49-F238E27FC236}">
                <a16:creationId xmlns:a16="http://schemas.microsoft.com/office/drawing/2014/main" id="{E5DA9FEA-74F0-0E43-A90E-ED0C367DB797}"/>
              </a:ext>
            </a:extLst>
          </p:cNvPr>
          <p:cNvSpPr>
            <a:spLocks noGrp="1"/>
          </p:cNvSpPr>
          <p:nvPr>
            <p:ph type="sldNum" sz="quarter" idx="12"/>
          </p:nvPr>
        </p:nvSpPr>
        <p:spPr/>
        <p:txBody>
          <a:bodyPr/>
          <a:lstStyle/>
          <a:p>
            <a:fld id="{9D195BCC-3514-4B1B-9C18-24F3D67EC549}" type="slidenum">
              <a:rPr lang="de-DE" smtClean="0"/>
              <a:t>9</a:t>
            </a:fld>
            <a:endParaRPr lang="de-DE"/>
          </a:p>
        </p:txBody>
      </p:sp>
      <p:sp>
        <p:nvSpPr>
          <p:cNvPr id="5" name="Text Placeholder 4">
            <a:extLst>
              <a:ext uri="{FF2B5EF4-FFF2-40B4-BE49-F238E27FC236}">
                <a16:creationId xmlns:a16="http://schemas.microsoft.com/office/drawing/2014/main" id="{B799F27C-8FDC-F947-BB4C-01B580E3AFE9}"/>
              </a:ext>
            </a:extLst>
          </p:cNvPr>
          <p:cNvSpPr>
            <a:spLocks noGrp="1"/>
          </p:cNvSpPr>
          <p:nvPr>
            <p:ph type="body" sz="quarter" idx="14"/>
          </p:nvPr>
        </p:nvSpPr>
        <p:spPr>
          <a:xfrm>
            <a:off x="521550" y="1545752"/>
            <a:ext cx="5634626" cy="3311525"/>
          </a:xfrm>
        </p:spPr>
        <p:txBody>
          <a:bodyPr/>
          <a:lstStyle/>
          <a:p>
            <a:r>
              <a:rPr lang="en-DE" sz="1800"/>
              <a:t>Für das Problem gibt es unterschiedliche Lösungsansätze:</a:t>
            </a:r>
          </a:p>
          <a:p>
            <a:pPr lvl="1"/>
            <a:r>
              <a:rPr lang="en-DE" sz="1600">
                <a:solidFill>
                  <a:srgbClr val="0070C0"/>
                </a:solidFill>
              </a:rPr>
              <a:t>Kontinuumsansatz</a:t>
            </a:r>
            <a:r>
              <a:rPr lang="en-DE" sz="1600"/>
              <a:t>: Semantik des Adjektiv ist entlang der Struktur des Gegenstandsbereichs zu modellieren – z.B. </a:t>
            </a:r>
            <a:r>
              <a:rPr lang="en-DE" sz="1600" i="1"/>
              <a:t>schwanger </a:t>
            </a:r>
            <a:r>
              <a:rPr lang="en-DE" sz="1600"/>
              <a:t>binär für, </a:t>
            </a:r>
            <a:r>
              <a:rPr lang="en-DE" sz="1600" i="1"/>
              <a:t>groß </a:t>
            </a:r>
            <a:r>
              <a:rPr lang="en-DE" sz="1600"/>
              <a:t>hingegen wird ein Kontinuum angenommen</a:t>
            </a:r>
          </a:p>
          <a:p>
            <a:pPr lvl="1"/>
            <a:r>
              <a:rPr lang="en-DE" sz="1600">
                <a:solidFill>
                  <a:srgbClr val="0070C0"/>
                </a:solidFill>
              </a:rPr>
              <a:t>Unbestimmtheitsansatz</a:t>
            </a:r>
            <a:r>
              <a:rPr lang="en-DE" sz="1600"/>
              <a:t>: Prädikat wie </a:t>
            </a:r>
            <a:r>
              <a:rPr lang="en-DE" sz="1600" i="1"/>
              <a:t>groß </a:t>
            </a:r>
            <a:r>
              <a:rPr lang="en-DE" sz="1600"/>
              <a:t>definiert im Wesentlichen drei Bereiche – diejenigen, auf die das Prädikat klar nicht zutrifft; diejenigen, auf die es zutrifft; diejenigen, bei denen das Zutreffen fraglich ist.</a:t>
            </a:r>
          </a:p>
          <a:p>
            <a:pPr lvl="1"/>
            <a:r>
              <a:rPr lang="en-DE" sz="1600">
                <a:solidFill>
                  <a:srgbClr val="0070C0"/>
                </a:solidFill>
              </a:rPr>
              <a:t>Kategorialer Ansatz</a:t>
            </a:r>
            <a:r>
              <a:rPr lang="en-DE" sz="1600"/>
              <a:t>: nimmt kategoriale Semantik auch für ein Adj. wie </a:t>
            </a:r>
            <a:r>
              <a:rPr lang="en-DE" sz="1600" i="1"/>
              <a:t>groß </a:t>
            </a:r>
            <a:r>
              <a:rPr lang="en-DE" sz="1600"/>
              <a:t>an und verlagert Probleme damit in andere Bereiche (z.B. Pragmatik, Kognition)</a:t>
            </a:r>
          </a:p>
        </p:txBody>
      </p:sp>
      <p:sp>
        <p:nvSpPr>
          <p:cNvPr id="6" name="Text Placeholder 5">
            <a:extLst>
              <a:ext uri="{FF2B5EF4-FFF2-40B4-BE49-F238E27FC236}">
                <a16:creationId xmlns:a16="http://schemas.microsoft.com/office/drawing/2014/main" id="{1987E0AF-F33A-C841-8CE7-287E8DEFE831}"/>
              </a:ext>
            </a:extLst>
          </p:cNvPr>
          <p:cNvSpPr>
            <a:spLocks noGrp="1"/>
          </p:cNvSpPr>
          <p:nvPr>
            <p:ph type="body" sz="quarter" idx="15"/>
          </p:nvPr>
        </p:nvSpPr>
        <p:spPr/>
        <p:txBody>
          <a:bodyPr/>
          <a:lstStyle/>
          <a:p>
            <a:r>
              <a:rPr lang="en-DE"/>
              <a:t>Wie umgehen mit Vagheit?</a:t>
            </a:r>
          </a:p>
        </p:txBody>
      </p:sp>
      <p:cxnSp>
        <p:nvCxnSpPr>
          <p:cNvPr id="8" name="Straight Connector 7">
            <a:extLst>
              <a:ext uri="{FF2B5EF4-FFF2-40B4-BE49-F238E27FC236}">
                <a16:creationId xmlns:a16="http://schemas.microsoft.com/office/drawing/2014/main" id="{8E37647B-BE8E-3746-BB3E-5E88F694EAD3}"/>
              </a:ext>
            </a:extLst>
          </p:cNvPr>
          <p:cNvCxnSpPr/>
          <p:nvPr/>
        </p:nvCxnSpPr>
        <p:spPr>
          <a:xfrm>
            <a:off x="6516216" y="2778731"/>
            <a:ext cx="23042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A85B1716-49F9-CB4B-9943-4947C48797D0}"/>
              </a:ext>
            </a:extLst>
          </p:cNvPr>
          <p:cNvSpPr/>
          <p:nvPr/>
        </p:nvSpPr>
        <p:spPr>
          <a:xfrm>
            <a:off x="6724397" y="1998861"/>
            <a:ext cx="1736035" cy="720719"/>
          </a:xfrm>
          <a:custGeom>
            <a:avLst/>
            <a:gdLst>
              <a:gd name="connsiteX0" fmla="*/ 0 w 1736035"/>
              <a:gd name="connsiteY0" fmla="*/ 720719 h 720719"/>
              <a:gd name="connsiteX1" fmla="*/ 424070 w 1736035"/>
              <a:gd name="connsiteY1" fmla="*/ 614701 h 720719"/>
              <a:gd name="connsiteX2" fmla="*/ 861392 w 1736035"/>
              <a:gd name="connsiteY2" fmla="*/ 190632 h 720719"/>
              <a:gd name="connsiteX3" fmla="*/ 1086679 w 1736035"/>
              <a:gd name="connsiteY3" fmla="*/ 58110 h 720719"/>
              <a:gd name="connsiteX4" fmla="*/ 1537252 w 1736035"/>
              <a:gd name="connsiteY4" fmla="*/ 5101 h 720719"/>
              <a:gd name="connsiteX5" fmla="*/ 1736035 w 1736035"/>
              <a:gd name="connsiteY5" fmla="*/ 5101 h 72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035" h="720719">
                <a:moveTo>
                  <a:pt x="0" y="720719"/>
                </a:moveTo>
                <a:cubicBezTo>
                  <a:pt x="140252" y="711884"/>
                  <a:pt x="280505" y="703049"/>
                  <a:pt x="424070" y="614701"/>
                </a:cubicBezTo>
                <a:cubicBezTo>
                  <a:pt x="567635" y="526353"/>
                  <a:pt x="750957" y="283397"/>
                  <a:pt x="861392" y="190632"/>
                </a:cubicBezTo>
                <a:cubicBezTo>
                  <a:pt x="971827" y="97867"/>
                  <a:pt x="974036" y="89032"/>
                  <a:pt x="1086679" y="58110"/>
                </a:cubicBezTo>
                <a:cubicBezTo>
                  <a:pt x="1199322" y="27188"/>
                  <a:pt x="1429026" y="13936"/>
                  <a:pt x="1537252" y="5101"/>
                </a:cubicBezTo>
                <a:cubicBezTo>
                  <a:pt x="1645478" y="-3734"/>
                  <a:pt x="1690756" y="683"/>
                  <a:pt x="1736035" y="5101"/>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DE"/>
          </a:p>
        </p:txBody>
      </p:sp>
      <p:sp>
        <p:nvSpPr>
          <p:cNvPr id="12" name="TextBox 11">
            <a:extLst>
              <a:ext uri="{FF2B5EF4-FFF2-40B4-BE49-F238E27FC236}">
                <a16:creationId xmlns:a16="http://schemas.microsoft.com/office/drawing/2014/main" id="{AAC03BCD-80F5-6244-B6D8-344CB098BF3E}"/>
              </a:ext>
            </a:extLst>
          </p:cNvPr>
          <p:cNvSpPr txBox="1"/>
          <p:nvPr/>
        </p:nvSpPr>
        <p:spPr>
          <a:xfrm>
            <a:off x="7324345" y="2778731"/>
            <a:ext cx="704039" cy="300210"/>
          </a:xfrm>
          <a:prstGeom prst="rect">
            <a:avLst/>
          </a:prstGeom>
          <a:noFill/>
        </p:spPr>
        <p:txBody>
          <a:bodyPr wrap="none" rtlCol="0">
            <a:spAutoFit/>
          </a:bodyPr>
          <a:lstStyle/>
          <a:p>
            <a:pPr algn="l"/>
            <a:r>
              <a:rPr lang="en-DE" dirty="0" err="1"/>
              <a:t>178cm</a:t>
            </a:r>
          </a:p>
        </p:txBody>
      </p:sp>
      <p:cxnSp>
        <p:nvCxnSpPr>
          <p:cNvPr id="13" name="Straight Connector 12">
            <a:extLst>
              <a:ext uri="{FF2B5EF4-FFF2-40B4-BE49-F238E27FC236}">
                <a16:creationId xmlns:a16="http://schemas.microsoft.com/office/drawing/2014/main" id="{19FD89EE-B895-FD47-B6DC-E284AA716E92}"/>
              </a:ext>
            </a:extLst>
          </p:cNvPr>
          <p:cNvCxnSpPr/>
          <p:nvPr/>
        </p:nvCxnSpPr>
        <p:spPr>
          <a:xfrm>
            <a:off x="6516216" y="3613718"/>
            <a:ext cx="23042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F5F056-5A94-6846-930E-33679424F709}"/>
              </a:ext>
            </a:extLst>
          </p:cNvPr>
          <p:cNvSpPr txBox="1"/>
          <p:nvPr/>
        </p:nvSpPr>
        <p:spPr>
          <a:xfrm>
            <a:off x="7324345" y="3613718"/>
            <a:ext cx="704039" cy="300210"/>
          </a:xfrm>
          <a:prstGeom prst="rect">
            <a:avLst/>
          </a:prstGeom>
          <a:noFill/>
        </p:spPr>
        <p:txBody>
          <a:bodyPr wrap="none" rtlCol="0">
            <a:spAutoFit/>
          </a:bodyPr>
          <a:lstStyle/>
          <a:p>
            <a:pPr algn="l"/>
            <a:r>
              <a:rPr lang="en-DE" dirty="0" err="1"/>
              <a:t>178cm</a:t>
            </a:r>
          </a:p>
        </p:txBody>
      </p:sp>
      <p:cxnSp>
        <p:nvCxnSpPr>
          <p:cNvPr id="16" name="Straight Arrow Connector 15">
            <a:extLst>
              <a:ext uri="{FF2B5EF4-FFF2-40B4-BE49-F238E27FC236}">
                <a16:creationId xmlns:a16="http://schemas.microsoft.com/office/drawing/2014/main" id="{363C0590-ABED-A74D-95F6-DEEF25AB7A3C}"/>
              </a:ext>
            </a:extLst>
          </p:cNvPr>
          <p:cNvCxnSpPr/>
          <p:nvPr/>
        </p:nvCxnSpPr>
        <p:spPr>
          <a:xfrm flipH="1">
            <a:off x="6516216" y="348188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75359B-7390-5841-90D5-4F9A20A332E3}"/>
              </a:ext>
            </a:extLst>
          </p:cNvPr>
          <p:cNvCxnSpPr>
            <a:cxnSpLocks/>
          </p:cNvCxnSpPr>
          <p:nvPr/>
        </p:nvCxnSpPr>
        <p:spPr>
          <a:xfrm flipV="1">
            <a:off x="8172400" y="348188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CAC8B5C-BD9E-6240-A2E6-B1FC3449963D}"/>
              </a:ext>
            </a:extLst>
          </p:cNvPr>
          <p:cNvSpPr txBox="1"/>
          <p:nvPr/>
        </p:nvSpPr>
        <p:spPr>
          <a:xfrm>
            <a:off x="6516216" y="3193848"/>
            <a:ext cx="636713" cy="300210"/>
          </a:xfrm>
          <a:prstGeom prst="rect">
            <a:avLst/>
          </a:prstGeom>
          <a:noFill/>
        </p:spPr>
        <p:txBody>
          <a:bodyPr wrap="none" rtlCol="0">
            <a:spAutoFit/>
          </a:bodyPr>
          <a:lstStyle/>
          <a:p>
            <a:pPr algn="l"/>
            <a:r>
              <a:rPr lang="en-DE" dirty="0" err="1"/>
              <a:t>falsch</a:t>
            </a:r>
          </a:p>
        </p:txBody>
      </p:sp>
      <p:sp>
        <p:nvSpPr>
          <p:cNvPr id="19" name="TextBox 18">
            <a:extLst>
              <a:ext uri="{FF2B5EF4-FFF2-40B4-BE49-F238E27FC236}">
                <a16:creationId xmlns:a16="http://schemas.microsoft.com/office/drawing/2014/main" id="{68D358AE-D620-3948-AF71-74B90C70F419}"/>
              </a:ext>
            </a:extLst>
          </p:cNvPr>
          <p:cNvSpPr txBox="1"/>
          <p:nvPr/>
        </p:nvSpPr>
        <p:spPr>
          <a:xfrm>
            <a:off x="8178079" y="3150989"/>
            <a:ext cx="559769" cy="300210"/>
          </a:xfrm>
          <a:prstGeom prst="rect">
            <a:avLst/>
          </a:prstGeom>
          <a:noFill/>
        </p:spPr>
        <p:txBody>
          <a:bodyPr wrap="none" rtlCol="0">
            <a:spAutoFit/>
          </a:bodyPr>
          <a:lstStyle/>
          <a:p>
            <a:pPr algn="l"/>
            <a:r>
              <a:rPr lang="en-DE" dirty="0" err="1"/>
              <a:t>wahr</a:t>
            </a:r>
          </a:p>
        </p:txBody>
      </p:sp>
      <p:sp>
        <p:nvSpPr>
          <p:cNvPr id="20" name="TextBox 19">
            <a:extLst>
              <a:ext uri="{FF2B5EF4-FFF2-40B4-BE49-F238E27FC236}">
                <a16:creationId xmlns:a16="http://schemas.microsoft.com/office/drawing/2014/main" id="{8F17C3E3-CB8D-CB4B-B259-D8F81E939211}"/>
              </a:ext>
            </a:extLst>
          </p:cNvPr>
          <p:cNvSpPr txBox="1"/>
          <p:nvPr/>
        </p:nvSpPr>
        <p:spPr>
          <a:xfrm>
            <a:off x="7390131" y="3265856"/>
            <a:ext cx="566245" cy="300210"/>
          </a:xfrm>
          <a:prstGeom prst="rect">
            <a:avLst/>
          </a:prstGeom>
          <a:noFill/>
        </p:spPr>
        <p:txBody>
          <a:bodyPr wrap="none" rtlCol="0">
            <a:spAutoFit/>
          </a:bodyPr>
          <a:lstStyle/>
          <a:p>
            <a:pPr algn="l"/>
            <a:r>
              <a:rPr lang="en-DE" dirty="0" err="1"/>
              <a:t>offen</a:t>
            </a:r>
          </a:p>
        </p:txBody>
      </p:sp>
      <p:cxnSp>
        <p:nvCxnSpPr>
          <p:cNvPr id="21" name="Straight Connector 20">
            <a:extLst>
              <a:ext uri="{FF2B5EF4-FFF2-40B4-BE49-F238E27FC236}">
                <a16:creationId xmlns:a16="http://schemas.microsoft.com/office/drawing/2014/main" id="{8827C980-189F-BC44-90D3-353CD3DB175C}"/>
              </a:ext>
            </a:extLst>
          </p:cNvPr>
          <p:cNvCxnSpPr/>
          <p:nvPr/>
        </p:nvCxnSpPr>
        <p:spPr>
          <a:xfrm>
            <a:off x="6516216" y="4506963"/>
            <a:ext cx="23042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1FE0B0-4818-4340-A8C9-F690EAF1D831}"/>
              </a:ext>
            </a:extLst>
          </p:cNvPr>
          <p:cNvSpPr txBox="1"/>
          <p:nvPr/>
        </p:nvSpPr>
        <p:spPr>
          <a:xfrm>
            <a:off x="7324345" y="4506963"/>
            <a:ext cx="704039" cy="300210"/>
          </a:xfrm>
          <a:prstGeom prst="rect">
            <a:avLst/>
          </a:prstGeom>
          <a:noFill/>
        </p:spPr>
        <p:txBody>
          <a:bodyPr wrap="none" rtlCol="0">
            <a:spAutoFit/>
          </a:bodyPr>
          <a:lstStyle/>
          <a:p>
            <a:pPr algn="l"/>
            <a:r>
              <a:rPr lang="en-DE" dirty="0" err="1"/>
              <a:t>178cm</a:t>
            </a:r>
          </a:p>
        </p:txBody>
      </p:sp>
      <p:cxnSp>
        <p:nvCxnSpPr>
          <p:cNvPr id="23" name="Straight Arrow Connector 22">
            <a:extLst>
              <a:ext uri="{FF2B5EF4-FFF2-40B4-BE49-F238E27FC236}">
                <a16:creationId xmlns:a16="http://schemas.microsoft.com/office/drawing/2014/main" id="{15A70C40-6837-9D48-9935-E9FD95FAF819}"/>
              </a:ext>
            </a:extLst>
          </p:cNvPr>
          <p:cNvCxnSpPr>
            <a:cxnSpLocks/>
          </p:cNvCxnSpPr>
          <p:nvPr/>
        </p:nvCxnSpPr>
        <p:spPr>
          <a:xfrm flipH="1">
            <a:off x="6516216" y="4375125"/>
            <a:ext cx="1242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A19553-8CCD-7348-AC3B-3D973B726C0E}"/>
              </a:ext>
            </a:extLst>
          </p:cNvPr>
          <p:cNvCxnSpPr>
            <a:cxnSpLocks/>
          </p:cNvCxnSpPr>
          <p:nvPr/>
        </p:nvCxnSpPr>
        <p:spPr>
          <a:xfrm>
            <a:off x="7758354" y="4375125"/>
            <a:ext cx="1062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F28F93-3EF3-A140-A75D-EAC39678B223}"/>
              </a:ext>
            </a:extLst>
          </p:cNvPr>
          <p:cNvSpPr txBox="1"/>
          <p:nvPr/>
        </p:nvSpPr>
        <p:spPr>
          <a:xfrm>
            <a:off x="6516216" y="4039091"/>
            <a:ext cx="636713" cy="300210"/>
          </a:xfrm>
          <a:prstGeom prst="rect">
            <a:avLst/>
          </a:prstGeom>
          <a:noFill/>
        </p:spPr>
        <p:txBody>
          <a:bodyPr wrap="none" rtlCol="0">
            <a:spAutoFit/>
          </a:bodyPr>
          <a:lstStyle/>
          <a:p>
            <a:pPr algn="l"/>
            <a:r>
              <a:rPr lang="en-DE" dirty="0" err="1"/>
              <a:t>falsch</a:t>
            </a:r>
          </a:p>
        </p:txBody>
      </p:sp>
      <p:sp>
        <p:nvSpPr>
          <p:cNvPr id="26" name="TextBox 25">
            <a:extLst>
              <a:ext uri="{FF2B5EF4-FFF2-40B4-BE49-F238E27FC236}">
                <a16:creationId xmlns:a16="http://schemas.microsoft.com/office/drawing/2014/main" id="{646DA83D-0620-AE41-9F89-E2573A829B00}"/>
              </a:ext>
            </a:extLst>
          </p:cNvPr>
          <p:cNvSpPr txBox="1"/>
          <p:nvPr/>
        </p:nvSpPr>
        <p:spPr>
          <a:xfrm>
            <a:off x="8178079" y="4044234"/>
            <a:ext cx="559769" cy="300210"/>
          </a:xfrm>
          <a:prstGeom prst="rect">
            <a:avLst/>
          </a:prstGeom>
          <a:noFill/>
        </p:spPr>
        <p:txBody>
          <a:bodyPr wrap="none" rtlCol="0">
            <a:spAutoFit/>
          </a:bodyPr>
          <a:lstStyle/>
          <a:p>
            <a:pPr algn="l"/>
            <a:r>
              <a:rPr lang="en-DE" dirty="0" err="1"/>
              <a:t>wahr</a:t>
            </a:r>
          </a:p>
        </p:txBody>
      </p:sp>
      <p:cxnSp>
        <p:nvCxnSpPr>
          <p:cNvPr id="31" name="Straight Connector 30">
            <a:extLst>
              <a:ext uri="{FF2B5EF4-FFF2-40B4-BE49-F238E27FC236}">
                <a16:creationId xmlns:a16="http://schemas.microsoft.com/office/drawing/2014/main" id="{6237DBC6-E3D1-F540-87BF-4193C9CD4E5D}"/>
              </a:ext>
            </a:extLst>
          </p:cNvPr>
          <p:cNvCxnSpPr>
            <a:cxnSpLocks/>
          </p:cNvCxnSpPr>
          <p:nvPr/>
        </p:nvCxnSpPr>
        <p:spPr>
          <a:xfrm>
            <a:off x="7676364" y="4189196"/>
            <a:ext cx="0" cy="30083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722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329512-u:\lehre\2020 sose pragmatik\präsentationen\pragmatik_02_was ist pragmatik.pptx"/>
  <p:tag name="ARTICULATE_PRESENTER_VERSION" val="8"/>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HHU_PowerPoint_Vorlage</Template>
  <TotalTime>27429</TotalTime>
  <Words>6382</Words>
  <Application>Microsoft Macintosh PowerPoint</Application>
  <PresentationFormat>Custom</PresentationFormat>
  <Paragraphs>880</Paragraphs>
  <Slides>70</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Euler Med</vt:lpstr>
      <vt:lpstr>Ink Free</vt:lpstr>
      <vt:lpstr>Arial</vt:lpstr>
      <vt:lpstr>Garamond</vt:lpstr>
      <vt:lpstr>Wingdings 2</vt:lpstr>
      <vt:lpstr>HHU_PPT_Vorlage</vt:lpstr>
      <vt:lpstr>Bedeutung und Wahrheitsbedingungen</vt:lpstr>
      <vt:lpstr>PowerPoint Presentation</vt:lpstr>
      <vt:lpstr>PowerPoint Presentation</vt:lpstr>
      <vt:lpstr>Überblick</vt:lpstr>
      <vt:lpstr>Noch einmal: Was ist Bedeutung?</vt:lpstr>
      <vt:lpstr>Noch einmal: Was ist Bedeutung?</vt:lpstr>
      <vt:lpstr>Fallbeispiel: Adjektive</vt:lpstr>
      <vt:lpstr>Fallbeispiel: Adjektive</vt:lpstr>
      <vt:lpstr>Fallbeispiel: Adjektive</vt:lpstr>
      <vt:lpstr>Fallbeispiel: Adjektive</vt:lpstr>
      <vt:lpstr>Wiederholung: Logische Semantik</vt:lpstr>
      <vt:lpstr>Noch einmal: Was ist Bedeutung?</vt:lpstr>
      <vt:lpstr>Noch einmal: Was ist Bedeutung?</vt:lpstr>
      <vt:lpstr>Logische Semantik</vt:lpstr>
      <vt:lpstr>Logische Semantik</vt:lpstr>
      <vt:lpstr>Logische Semantik</vt:lpstr>
      <vt:lpstr>Logische Semantik</vt:lpstr>
      <vt:lpstr>Logische Semantik</vt:lpstr>
      <vt:lpstr>Logische Semantik</vt:lpstr>
      <vt:lpstr>Logische Semantik</vt:lpstr>
      <vt:lpstr>Logische Semantik</vt:lpstr>
      <vt:lpstr>Wahrheit</vt:lpstr>
      <vt:lpstr>Wahrheit</vt:lpstr>
      <vt:lpstr>Wahrheit</vt:lpstr>
      <vt:lpstr>Wahrheit</vt:lpstr>
      <vt:lpstr>Wahrheit</vt:lpstr>
      <vt:lpstr>Wahrheit</vt:lpstr>
      <vt:lpstr>Wahrheit</vt:lpstr>
      <vt:lpstr>Wahrheit</vt:lpstr>
      <vt:lpstr>Wahrheit</vt:lpstr>
      <vt:lpstr>Wahrheit</vt:lpstr>
      <vt:lpstr>Wahrheit</vt:lpstr>
      <vt:lpstr>Wahrheit</vt:lpstr>
      <vt:lpstr>Mögliche-Welten-Semantik</vt:lpstr>
      <vt:lpstr>Wahrheitswertsemantik</vt:lpstr>
      <vt:lpstr>Modelltheoretische Semantik</vt:lpstr>
      <vt:lpstr>Bedeutung und Logik</vt:lpstr>
      <vt:lpstr>Bedeutung und Logik</vt:lpstr>
      <vt:lpstr>Bedeutung und Logik</vt:lpstr>
      <vt:lpstr>Bedeutung und Logik</vt:lpstr>
      <vt:lpstr>Bedeutung und Logik</vt:lpstr>
      <vt:lpstr>Bedeutung und Logik</vt:lpstr>
      <vt:lpstr>Logische Beziehungen</vt:lpstr>
      <vt:lpstr>Logische Beziehungen</vt:lpstr>
      <vt:lpstr>Logische Beziehungen</vt:lpstr>
      <vt:lpstr>Logische Beziehungen</vt:lpstr>
      <vt:lpstr>Logische Beziehungen</vt:lpstr>
      <vt:lpstr>Logische Beziehungen</vt:lpstr>
      <vt:lpstr>Logische Beziehungen</vt:lpstr>
      <vt:lpstr>Logische Beziehungen</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Bedeutung und Logik</vt:lpstr>
      <vt:lpstr>Nochmal im Überblick...</vt:lpstr>
      <vt:lpstr>Fazit</vt:lpstr>
      <vt:lpstr>Literatur</vt:lpstr>
    </vt:vector>
  </TitlesOfParts>
  <Company>Philosophische Fakultaet HHUD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BVM 1b / BBM 1b Semantik</dc:title>
  <dc:creator>Windows-Benutzer</dc:creator>
  <cp:lastModifiedBy>Stefan Hartmann</cp:lastModifiedBy>
  <cp:revision>1611</cp:revision>
  <cp:lastPrinted>2021-09-22T15:28:42Z</cp:lastPrinted>
  <dcterms:created xsi:type="dcterms:W3CDTF">2019-10-24T08:42:22Z</dcterms:created>
  <dcterms:modified xsi:type="dcterms:W3CDTF">2021-12-28T15:08:50Z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Semantik_06_Merkmalsemantik</vt:lpwstr>
  </property>
  <property fmtid="{D5CDD505-2E9C-101B-9397-08002B2CF9AE}" pid="4" name="ArticulateProjectVersion">
    <vt:lpwstr>8</vt:lpwstr>
  </property>
  <property fmtid="{D5CDD505-2E9C-101B-9397-08002B2CF9AE}" pid="5" name="ArticulateGUID">
    <vt:lpwstr>FE1F1DBC-B25B-41BF-B5FB-15F3951D8003</vt:lpwstr>
  </property>
  <property fmtid="{D5CDD505-2E9C-101B-9397-08002B2CF9AE}" pid="6" name="ArticulateProjectFull">
    <vt:lpwstr>U:\Lehre\2020 SoSe Pragmatik\Präsentationen\Pragmatik_02_Was ist Pragmatik.ppta</vt:lpwstr>
  </property>
</Properties>
</file>